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theme/themeOverride53.xml" ContentType="application/vnd.openxmlformats-officedocument.themeOverride+xml"/>
  <Override PartName="/ppt/theme/themeOverride54.xml" ContentType="application/vnd.openxmlformats-officedocument.themeOverride+xml"/>
  <Override PartName="/ppt/theme/themeOverride55.xml" ContentType="application/vnd.openxmlformats-officedocument.themeOverride+xml"/>
  <Override PartName="/ppt/theme/themeOverride56.xml" ContentType="application/vnd.openxmlformats-officedocument.themeOverride+xml"/>
  <Override PartName="/ppt/theme/themeOverride57.xml" ContentType="application/vnd.openxmlformats-officedocument.themeOverride+xml"/>
  <Override PartName="/ppt/theme/themeOverride58.xml" ContentType="application/vnd.openxmlformats-officedocument.themeOverride+xml"/>
  <Override PartName="/ppt/theme/themeOverride59.xml" ContentType="application/vnd.openxmlformats-officedocument.themeOverride+xml"/>
  <Override PartName="/ppt/theme/themeOverride6.xml" ContentType="application/vnd.openxmlformats-officedocument.themeOverride+xml"/>
  <Override PartName="/ppt/theme/themeOverride60.xml" ContentType="application/vnd.openxmlformats-officedocument.themeOverride+xml"/>
  <Override PartName="/ppt/theme/themeOverride61.xml" ContentType="application/vnd.openxmlformats-officedocument.themeOverride+xml"/>
  <Override PartName="/ppt/theme/themeOverride62.xml" ContentType="application/vnd.openxmlformats-officedocument.themeOverride+xml"/>
  <Override PartName="/ppt/theme/themeOverride63.xml" ContentType="application/vnd.openxmlformats-officedocument.themeOverride+xml"/>
  <Override PartName="/ppt/theme/themeOverride64.xml" ContentType="application/vnd.openxmlformats-officedocument.themeOverride+xml"/>
  <Override PartName="/ppt/theme/themeOverride65.xml" ContentType="application/vnd.openxmlformats-officedocument.themeOverride+xml"/>
  <Override PartName="/ppt/theme/themeOverride66.xml" ContentType="application/vnd.openxmlformats-officedocument.themeOverride+xml"/>
  <Override PartName="/ppt/theme/themeOverride67.xml" ContentType="application/vnd.openxmlformats-officedocument.themeOverride+xml"/>
  <Override PartName="/ppt/theme/themeOverride68.xml" ContentType="application/vnd.openxmlformats-officedocument.themeOverride+xml"/>
  <Override PartName="/ppt/theme/themeOverride69.xml" ContentType="application/vnd.openxmlformats-officedocument.themeOverride+xml"/>
  <Override PartName="/ppt/theme/themeOverride7.xml" ContentType="application/vnd.openxmlformats-officedocument.themeOverride+xml"/>
  <Override PartName="/ppt/theme/themeOverride70.xml" ContentType="application/vnd.openxmlformats-officedocument.themeOverride+xml"/>
  <Override PartName="/ppt/theme/themeOverride71.xml" ContentType="application/vnd.openxmlformats-officedocument.themeOverride+xml"/>
  <Override PartName="/ppt/theme/themeOverride72.xml" ContentType="application/vnd.openxmlformats-officedocument.themeOverride+xml"/>
  <Override PartName="/ppt/theme/themeOverride73.xml" ContentType="application/vnd.openxmlformats-officedocument.themeOverride+xml"/>
  <Override PartName="/ppt/theme/themeOverride74.xml" ContentType="application/vnd.openxmlformats-officedocument.themeOverride+xml"/>
  <Override PartName="/ppt/theme/themeOverride75.xml" ContentType="application/vnd.openxmlformats-officedocument.themeOverride+xml"/>
  <Override PartName="/ppt/theme/themeOverride76.xml" ContentType="application/vnd.openxmlformats-officedocument.themeOverride+xml"/>
  <Override PartName="/ppt/theme/themeOverride77.xml" ContentType="application/vnd.openxmlformats-officedocument.themeOverride+xml"/>
  <Override PartName="/ppt/theme/themeOverride78.xml" ContentType="application/vnd.openxmlformats-officedocument.themeOverride+xml"/>
  <Override PartName="/ppt/theme/themeOverride79.xml" ContentType="application/vnd.openxmlformats-officedocument.themeOverride+xml"/>
  <Override PartName="/ppt/theme/themeOverride8.xml" ContentType="application/vnd.openxmlformats-officedocument.themeOverride+xml"/>
  <Override PartName="/ppt/theme/themeOverride80.xml" ContentType="application/vnd.openxmlformats-officedocument.themeOverride+xml"/>
  <Override PartName="/ppt/theme/themeOverride81.xml" ContentType="application/vnd.openxmlformats-officedocument.themeOverride+xml"/>
  <Override PartName="/ppt/theme/themeOverride82.xml" ContentType="application/vnd.openxmlformats-officedocument.themeOverride+xml"/>
  <Override PartName="/ppt/theme/themeOverride83.xml" ContentType="application/vnd.openxmlformats-officedocument.themeOverride+xml"/>
  <Override PartName="/ppt/theme/themeOverride84.xml" ContentType="application/vnd.openxmlformats-officedocument.themeOverride+xml"/>
  <Override PartName="/ppt/theme/themeOverride85.xml" ContentType="application/vnd.openxmlformats-officedocument.themeOverride+xml"/>
  <Override PartName="/ppt/theme/themeOverride86.xml" ContentType="application/vnd.openxmlformats-officedocument.themeOverride+xml"/>
  <Override PartName="/ppt/theme/themeOverride87.xml" ContentType="application/vnd.openxmlformats-officedocument.themeOverride+xml"/>
  <Override PartName="/ppt/theme/themeOverride8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3" r:id="rId4"/>
    <p:sldMasterId id="2147483686" r:id="rId5"/>
    <p:sldMasterId id="2147483698" r:id="rId6"/>
    <p:sldMasterId id="2147483710" r:id="rId7"/>
    <p:sldMasterId id="2147483722" r:id="rId8"/>
    <p:sldMasterId id="2147483735" r:id="rId9"/>
  </p:sldMasterIdLst>
  <p:notesMasterIdLst>
    <p:notesMasterId r:id="rId11"/>
  </p:notesMasterIdLst>
  <p:sldIdLst>
    <p:sldId id="11090097" r:id="rId10"/>
    <p:sldId id="11090098" r:id="rId12"/>
    <p:sldId id="11090099" r:id="rId13"/>
    <p:sldId id="11090100" r:id="rId14"/>
    <p:sldId id="11090101" r:id="rId15"/>
    <p:sldId id="11090059" r:id="rId16"/>
    <p:sldId id="11090069" r:id="rId17"/>
    <p:sldId id="11090064" r:id="rId18"/>
    <p:sldId id="11090063" r:id="rId19"/>
    <p:sldId id="11090060" r:id="rId20"/>
    <p:sldId id="11090065" r:id="rId21"/>
    <p:sldId id="11090126" r:id="rId22"/>
    <p:sldId id="11090127" r:id="rId23"/>
    <p:sldId id="11090067" r:id="rId24"/>
    <p:sldId id="11090053" r:id="rId25"/>
    <p:sldId id="11090073" r:id="rId26"/>
    <p:sldId id="11090128" r:id="rId27"/>
    <p:sldId id="11090082" r:id="rId28"/>
    <p:sldId id="11090148" r:id="rId29"/>
    <p:sldId id="11090147" r:id="rId30"/>
    <p:sldId id="11090149" r:id="rId31"/>
    <p:sldId id="11090150" r:id="rId32"/>
    <p:sldId id="11089731" r:id="rId33"/>
    <p:sldId id="11090151" r:id="rId34"/>
    <p:sldId id="11090152" r:id="rId35"/>
    <p:sldId id="11090153" r:id="rId36"/>
    <p:sldId id="11090080" r:id="rId37"/>
    <p:sldId id="11090081" r:id="rId38"/>
    <p:sldId id="288" r:id="rId39"/>
    <p:sldId id="11090086" r:id="rId40"/>
    <p:sldId id="263" r:id="rId41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36" d="100"/>
          <a:sy n="36" d="100"/>
        </p:scale>
        <p:origin x="3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5" Type="http://schemas.openxmlformats.org/officeDocument/2006/relationships/tags" Target="tags/tag177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1.xml"/><Relationship Id="rId40" Type="http://schemas.openxmlformats.org/officeDocument/2006/relationships/slide" Target="slides/slide3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51CDA-C573-45B8-9A85-C3C77ADF3D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04E40-E99A-4604-86F8-7D89719881C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2024/8/9 19:22:02 [ID-1440112]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EE70-F70D-4512-8E61-19560B9D31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2024/8/9 19:22:02 [ID-1440112]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04E40-E99A-4604-86F8-7D89719881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2024/8/9 19:22:02 [ID-1440112]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04E40-E99A-4604-86F8-7D89719881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2024/8/9 19:22:02 [ID-1440112]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04E40-E99A-4604-86F8-7D89719881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2024/8/9 19:22:02 [ID-1440112]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04E40-E99A-4604-86F8-7D89719881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2024/8/9 19:22:02 [ID-1440112]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04E40-E99A-4604-86F8-7D89719881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2024/8/9 19:22:02 [ID-1440112]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04E40-E99A-4604-86F8-7D89719881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2024/8/9 19:22:02 [ID-1440112]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04E40-E99A-4604-86F8-7D89719881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2024/8/9 19:22:02 [ID-1440112]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04E40-E99A-4604-86F8-7D89719881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2024/8/9 19:22:02 [ID-1440112]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04E40-E99A-4604-86F8-7D89719881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2024/8/9 19:22:02 [ID-1440112]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04E40-E99A-4604-86F8-7D89719881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64548187-c85d-4ef4-9e53-0831496356ea.source.6.zh-Hans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BAF2A-B706-447D-B949-457F7B61B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2024/8/9 19:22:02 [ID-1440112]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04E40-E99A-4604-86F8-7D89719881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2024/8/9 19:22:02 [ID-1440112]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04E40-E99A-4604-86F8-7D89719881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2024/8/9 19:22:02 [ID-1440112]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04E40-E99A-4604-86F8-7D89719881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2024/8/9 19:22:02 [ID-1440112]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F67F0-A65A-43D8-AA29-57B7BAC9C9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2024/8/9 19:22:02 [ID-1440112]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F67F0-A65A-43D8-AA29-57B7BAC9C9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2024/8/9 19:22:02 [ID-1440112]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F67F0-A65A-43D8-AA29-57B7BAC9C9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2024/8/9 19:22:02 [ID-1440112]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F67F0-A65A-43D8-AA29-57B7BAC9C9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2024/8/9 19:22:02 [ID-1440112]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F67F0-A65A-43D8-AA29-57B7BAC9C9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2024/8/9 19:22:02 [ID-1440112]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F67F0-A65A-43D8-AA29-57B7BAC9C9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2024/8/9 19:22:02 [ID-1440112]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04E40-E99A-4604-86F8-7D89719881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2024/8/9 19:22:02 [ID-1440112]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04E40-E99A-4604-86F8-7D89719881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edb6e418-b04b-41a7-9b13-12393a93b145.source.default.zh-Hans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2024/8/9 19:22:02 [ID-1440112]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04E40-E99A-4604-86F8-7D89719881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2024/8/9 19:22:02 [ID-1440112]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04E40-E99A-4604-86F8-7D89719881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2024/8/9 19:22:02 [ID-1440112]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04E40-E99A-4604-86F8-7D89719881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2024/8/9 19:22:02 [ID-1440112]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04E40-E99A-4604-86F8-7D89719881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2024/8/9 19:22:02 [ID-1440112]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04E40-E99A-4604-86F8-7D89719881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2024/8/9 19:22:02 [ID-1440112]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04E40-E99A-4604-86F8-7D89719881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2024/8/9 19:22:02 [ID-1440112]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04E40-E99A-4604-86F8-7D89719881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0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2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3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4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5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6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7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8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9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0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1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2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3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4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5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6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7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4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8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9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40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41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42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43.xml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44.xml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45.xml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46.xml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47.xml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5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48.xml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49.xml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50.xm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51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52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53.xm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54.xml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55.xml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56.xml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57.xml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6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58.xml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59.xml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60.xml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61.xml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62.xml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63.xml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64.xml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65.xml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66.xml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67.xml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7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68.xml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69.xml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70.xml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71.xml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72.xml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73.xml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74.xml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75.xml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76.xml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77.xml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8.xm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78.xml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79.xml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80.xml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81.xml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82.xml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83.xml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84.xml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85.xml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86.xml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9.xml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87.xml"/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88.xml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9F2D-940A-4CE1-9D1B-3175234BA6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46182-EC97-40EF-9A97-AA4DAA698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9F2D-940A-4CE1-9D1B-3175234BA6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46182-EC97-40EF-9A97-AA4DAA698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9F2D-940A-4CE1-9D1B-3175234BA6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46182-EC97-40EF-9A97-AA4DAA698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FB97-35C9-4304-9F4E-9A500CBABA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0AC97-0FF5-410F-95FA-C257FCAF69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FB97-35C9-4304-9F4E-9A500CBABA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0AC97-0FF5-410F-95FA-C257FCAF69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FB97-35C9-4304-9F4E-9A500CBABA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0AC97-0FF5-410F-95FA-C257FCAF69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FB97-35C9-4304-9F4E-9A500CBABA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0AC97-0FF5-410F-95FA-C257FCAF69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FB97-35C9-4304-9F4E-9A500CBABA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0AC97-0FF5-410F-95FA-C257FCAF69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FB97-35C9-4304-9F4E-9A500CBABA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0AC97-0FF5-410F-95FA-C257FCAF69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FB97-35C9-4304-9F4E-9A500CBABA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0AC97-0FF5-410F-95FA-C257FCAF69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FB97-35C9-4304-9F4E-9A500CBABA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0AC97-0FF5-410F-95FA-C257FCAF69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9F2D-940A-4CE1-9D1B-3175234BA6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46182-EC97-40EF-9A97-AA4DAA698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FB97-35C9-4304-9F4E-9A500CBABA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0AC97-0FF5-410F-95FA-C257FCAF69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FB97-35C9-4304-9F4E-9A500CBABA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0AC97-0FF5-410F-95FA-C257FCAF69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FB97-35C9-4304-9F4E-9A500CBABA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0AC97-0FF5-410F-95FA-C257FCAF69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F49F-4F9F-4C06-9262-08CFAACA61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01CBB-8FC4-43F6-AA0B-4F92F92C65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F49F-4F9F-4C06-9262-08CFAACA61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01CBB-8FC4-43F6-AA0B-4F92F92C65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F49F-4F9F-4C06-9262-08CFAACA61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01CBB-8FC4-43F6-AA0B-4F92F92C65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F49F-4F9F-4C06-9262-08CFAACA61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01CBB-8FC4-43F6-AA0B-4F92F92C65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F49F-4F9F-4C06-9262-08CFAACA61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01CBB-8FC4-43F6-AA0B-4F92F92C65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F49F-4F9F-4C06-9262-08CFAACA61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01CBB-8FC4-43F6-AA0B-4F92F92C65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9F2D-940A-4CE1-9D1B-3175234BA6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46182-EC97-40EF-9A97-AA4DAA698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F49F-4F9F-4C06-9262-08CFAACA61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01CBB-8FC4-43F6-AA0B-4F92F92C65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F49F-4F9F-4C06-9262-08CFAACA61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01CBB-8FC4-43F6-AA0B-4F92F92C65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F49F-4F9F-4C06-9262-08CFAACA61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01CBB-8FC4-43F6-AA0B-4F92F92C65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F49F-4F9F-4C06-9262-08CFAACA61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01CBB-8FC4-43F6-AA0B-4F92F92C65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F49F-4F9F-4C06-9262-08CFAACA61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01CBB-8FC4-43F6-AA0B-4F92F92C65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CC6C-79A8-42B8-9F42-6D6DB6695B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0D66-3573-4ACA-B4BA-66CFBA397D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CC6C-79A8-42B8-9F42-6D6DB6695B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0D66-3573-4ACA-B4BA-66CFBA397D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CC6C-79A8-42B8-9F42-6D6DB6695B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0D66-3573-4ACA-B4BA-66CFBA397D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CC6C-79A8-42B8-9F42-6D6DB6695B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0D66-3573-4ACA-B4BA-66CFBA397D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9F2D-940A-4CE1-9D1B-3175234BA6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46182-EC97-40EF-9A97-AA4DAA698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CC6C-79A8-42B8-9F42-6D6DB6695B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0D66-3573-4ACA-B4BA-66CFBA397D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CC6C-79A8-42B8-9F42-6D6DB6695B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0D66-3573-4ACA-B4BA-66CFBA397D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CC6C-79A8-42B8-9F42-6D6DB6695B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0D66-3573-4ACA-B4BA-66CFBA397D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CC6C-79A8-42B8-9F42-6D6DB6695B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0D66-3573-4ACA-B4BA-66CFBA397D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CC6C-79A8-42B8-9F42-6D6DB6695B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0D66-3573-4ACA-B4BA-66CFBA397D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CC6C-79A8-42B8-9F42-6D6DB6695B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0D66-3573-4ACA-B4BA-66CFBA397D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CC6C-79A8-42B8-9F42-6D6DB6695B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0D66-3573-4ACA-B4BA-66CFBA397D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45B53-E6D6-4122-90CA-F0F854D31A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328E-8AF0-4DF2-848E-A44AAA120E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45B53-E6D6-4122-90CA-F0F854D31A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328E-8AF0-4DF2-848E-A44AAA120E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45B53-E6D6-4122-90CA-F0F854D31A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328E-8AF0-4DF2-848E-A44AAA120E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9F2D-940A-4CE1-9D1B-3175234BA6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46182-EC97-40EF-9A97-AA4DAA698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45B53-E6D6-4122-90CA-F0F854D31A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328E-8AF0-4DF2-848E-A44AAA120E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45B53-E6D6-4122-90CA-F0F854D31A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328E-8AF0-4DF2-848E-A44AAA120E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45B53-E6D6-4122-90CA-F0F854D31A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328E-8AF0-4DF2-848E-A44AAA120E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45B53-E6D6-4122-90CA-F0F854D31A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328E-8AF0-4DF2-848E-A44AAA120E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45B53-E6D6-4122-90CA-F0F854D31A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328E-8AF0-4DF2-848E-A44AAA120E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45B53-E6D6-4122-90CA-F0F854D31A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328E-8AF0-4DF2-848E-A44AAA120E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45B53-E6D6-4122-90CA-F0F854D31A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328E-8AF0-4DF2-848E-A44AAA120E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45B53-E6D6-4122-90CA-F0F854D31A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2328E-8AF0-4DF2-848E-A44AAA120E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FC565-E23C-4D82-A8A7-165D95278F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3EDA-DF7A-4690-9F17-8EEF27EFC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FC565-E23C-4D82-A8A7-165D95278F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3EDA-DF7A-4690-9F17-8EEF27EFC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9F2D-940A-4CE1-9D1B-3175234BA6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46182-EC97-40EF-9A97-AA4DAA698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FC565-E23C-4D82-A8A7-165D95278F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3EDA-DF7A-4690-9F17-8EEF27EFC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FC565-E23C-4D82-A8A7-165D95278F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3EDA-DF7A-4690-9F17-8EEF27EFC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FC565-E23C-4D82-A8A7-165D95278F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3EDA-DF7A-4690-9F17-8EEF27EFC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FC565-E23C-4D82-A8A7-165D95278F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3EDA-DF7A-4690-9F17-8EEF27EFC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FC565-E23C-4D82-A8A7-165D95278F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3EDA-DF7A-4690-9F17-8EEF27EFC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FC565-E23C-4D82-A8A7-165D95278F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3EDA-DF7A-4690-9F17-8EEF27EFC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FC565-E23C-4D82-A8A7-165D95278F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3EDA-DF7A-4690-9F17-8EEF27EFC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FC565-E23C-4D82-A8A7-165D95278F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3EDA-DF7A-4690-9F17-8EEF27EFC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FC565-E23C-4D82-A8A7-165D95278F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3EDA-DF7A-4690-9F17-8EEF27EFC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1992-9764-4AF2-AE5B-AE00D9B5A7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867D-60C9-45B9-9C05-B3E3550C02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9F2D-940A-4CE1-9D1B-3175234BA6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46182-EC97-40EF-9A97-AA4DAA698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1992-9764-4AF2-AE5B-AE00D9B5A7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867D-60C9-45B9-9C05-B3E3550C02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1992-9764-4AF2-AE5B-AE00D9B5A7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867D-60C9-45B9-9C05-B3E3550C02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1992-9764-4AF2-AE5B-AE00D9B5A7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867D-60C9-45B9-9C05-B3E3550C02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1992-9764-4AF2-AE5B-AE00D9B5A7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867D-60C9-45B9-9C05-B3E3550C02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1992-9764-4AF2-AE5B-AE00D9B5A7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867D-60C9-45B9-9C05-B3E3550C02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1992-9764-4AF2-AE5B-AE00D9B5A7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867D-60C9-45B9-9C05-B3E3550C02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1992-9764-4AF2-AE5B-AE00D9B5A7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867D-60C9-45B9-9C05-B3E3550C02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1992-9764-4AF2-AE5B-AE00D9B5A7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867D-60C9-45B9-9C05-B3E3550C02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1992-9764-4AF2-AE5B-AE00D9B5A7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867D-60C9-45B9-9C05-B3E3550C02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1992-9764-4AF2-AE5B-AE00D9B5A7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867D-60C9-45B9-9C05-B3E3550C02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9F2D-940A-4CE1-9D1B-3175234BA6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46182-EC97-40EF-9A97-AA4DAA698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94CDB-4B47-41ED-90B7-19A8877E9C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7947-D640-41DA-B46B-9A5CA2CB3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94CDB-4B47-41ED-90B7-19A8877E9C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7947-D640-41DA-B46B-9A5CA2CB3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94CDB-4B47-41ED-90B7-19A8877E9C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7947-D640-41DA-B46B-9A5CA2CB3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94CDB-4B47-41ED-90B7-19A8877E9C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7947-D640-41DA-B46B-9A5CA2CB3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94CDB-4B47-41ED-90B7-19A8877E9C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7947-D640-41DA-B46B-9A5CA2CB3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94CDB-4B47-41ED-90B7-19A8877E9C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7947-D640-41DA-B46B-9A5CA2CB3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94CDB-4B47-41ED-90B7-19A8877E9C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7947-D640-41DA-B46B-9A5CA2CB3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94CDB-4B47-41ED-90B7-19A8877E9C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7947-D640-41DA-B46B-9A5CA2CB3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94CDB-4B47-41ED-90B7-19A8877E9C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7947-D640-41DA-B46B-9A5CA2CB3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9F2D-940A-4CE1-9D1B-3175234BA6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46182-EC97-40EF-9A97-AA4DAA698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94CDB-4B47-41ED-90B7-19A8877E9C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7947-D640-41DA-B46B-9A5CA2CB3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94CDB-4B47-41ED-90B7-19A8877E9C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7947-D640-41DA-B46B-9A5CA2CB3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9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8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3" Type="http://schemas.openxmlformats.org/officeDocument/2006/relationships/theme" Target="../theme/theme7.xml"/><Relationship Id="rId12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9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9.xml"/><Relationship Id="rId8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4.xml"/><Relationship Id="rId3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2.xml"/><Relationship Id="rId12" Type="http://schemas.openxmlformats.org/officeDocument/2006/relationships/theme" Target="../theme/theme8.xml"/><Relationship Id="rId11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449F2D-940A-4CE1-9D1B-3175234BA6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B46182-EC97-40EF-9A97-AA4DAA69820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E2FB97-35C9-4304-9F4E-9A500CBABA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70AC97-0FF5-410F-95FA-C257FCAF698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3EF49F-4F9F-4C06-9262-08CFAACA61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301CBB-8FC4-43F6-AA0B-4F92F92C65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81CC6C-79A8-42B8-9F42-6D6DB6695B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DC0D66-3573-4ACA-B4BA-66CFBA397D8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445B53-E6D6-4122-90CA-F0F854D31A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22328E-8AF0-4DF2-848E-A44AAA120E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AFC565-E23C-4D82-A8A7-165D95278F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B03EDA-DF7A-4690-9F17-8EEF27EFCBC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1B1992-9764-4AF2-AE5B-AE00D9B5A7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19867D-60C9-45B9-9C05-B3E3550C029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B94CDB-4B47-41ED-90B7-19A8877E9C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397947-D640-41DA-B46B-9A5CA2CB394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tags" Target="../tags/tag5.xml"/><Relationship Id="rId7" Type="http://schemas.openxmlformats.org/officeDocument/2006/relationships/image" Target="../media/image3.png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tags" Target="../tags/tag61.xml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0" Type="http://schemas.openxmlformats.org/officeDocument/2006/relationships/notesSlide" Target="../notesSlides/notesSlide10.xml"/><Relationship Id="rId1" Type="http://schemas.openxmlformats.org/officeDocument/2006/relationships/tags" Target="../tags/tag5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42.xml"/><Relationship Id="rId7" Type="http://schemas.openxmlformats.org/officeDocument/2006/relationships/tags" Target="../tags/tag67.xml"/><Relationship Id="rId6" Type="http://schemas.openxmlformats.org/officeDocument/2006/relationships/image" Target="../media/image7.png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42.xml"/><Relationship Id="rId7" Type="http://schemas.openxmlformats.org/officeDocument/2006/relationships/tags" Target="../tags/tag73.xml"/><Relationship Id="rId6" Type="http://schemas.openxmlformats.org/officeDocument/2006/relationships/image" Target="../media/image7.png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42.xml"/><Relationship Id="rId7" Type="http://schemas.openxmlformats.org/officeDocument/2006/relationships/tags" Target="../tags/tag79.xml"/><Relationship Id="rId6" Type="http://schemas.openxmlformats.org/officeDocument/2006/relationships/image" Target="../media/image7.png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42.xml"/><Relationship Id="rId7" Type="http://schemas.openxmlformats.org/officeDocument/2006/relationships/tags" Target="../tags/tag85.xml"/><Relationship Id="rId6" Type="http://schemas.openxmlformats.org/officeDocument/2006/relationships/image" Target="../media/image7.png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image" Target="../media/image7.png"/><Relationship Id="rId3" Type="http://schemas.openxmlformats.org/officeDocument/2006/relationships/tags" Target="../tags/tag88.xml"/><Relationship Id="rId20" Type="http://schemas.openxmlformats.org/officeDocument/2006/relationships/notesSlide" Target="../notesSlides/notesSlide15.xml"/><Relationship Id="rId2" Type="http://schemas.openxmlformats.org/officeDocument/2006/relationships/tags" Target="../tags/tag87.xml"/><Relationship Id="rId19" Type="http://schemas.openxmlformats.org/officeDocument/2006/relationships/slideLayout" Target="../slideLayouts/slideLayout53.xml"/><Relationship Id="rId18" Type="http://schemas.openxmlformats.org/officeDocument/2006/relationships/tags" Target="../tags/tag102.xml"/><Relationship Id="rId17" Type="http://schemas.openxmlformats.org/officeDocument/2006/relationships/tags" Target="../tags/tag101.xml"/><Relationship Id="rId16" Type="http://schemas.openxmlformats.org/officeDocument/2006/relationships/tags" Target="../tags/tag100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tags" Target="../tags/tag86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53.xml"/><Relationship Id="rId5" Type="http://schemas.openxmlformats.org/officeDocument/2006/relationships/tags" Target="../tags/tag105.xml"/><Relationship Id="rId4" Type="http://schemas.openxmlformats.org/officeDocument/2006/relationships/image" Target="../media/image12.png"/><Relationship Id="rId3" Type="http://schemas.openxmlformats.org/officeDocument/2006/relationships/tags" Target="../tags/tag104.xml"/><Relationship Id="rId2" Type="http://schemas.openxmlformats.org/officeDocument/2006/relationships/image" Target="../media/image7.png"/><Relationship Id="rId1" Type="http://schemas.openxmlformats.org/officeDocument/2006/relationships/tags" Target="../tags/tag103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53.xml"/><Relationship Id="rId5" Type="http://schemas.openxmlformats.org/officeDocument/2006/relationships/tags" Target="../tags/tag108.xml"/><Relationship Id="rId4" Type="http://schemas.openxmlformats.org/officeDocument/2006/relationships/image" Target="../media/image12.png"/><Relationship Id="rId3" Type="http://schemas.openxmlformats.org/officeDocument/2006/relationships/tags" Target="../tags/tag107.xml"/><Relationship Id="rId2" Type="http://schemas.openxmlformats.org/officeDocument/2006/relationships/image" Target="../media/image7.png"/><Relationship Id="rId1" Type="http://schemas.openxmlformats.org/officeDocument/2006/relationships/tags" Target="../tags/tag106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tags" Target="../tags/tag114.xml"/><Relationship Id="rId7" Type="http://schemas.openxmlformats.org/officeDocument/2006/relationships/image" Target="../media/image13.png"/><Relationship Id="rId6" Type="http://schemas.openxmlformats.org/officeDocument/2006/relationships/image" Target="../media/image7.png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0" Type="http://schemas.openxmlformats.org/officeDocument/2006/relationships/notesSlide" Target="../notesSlides/notesSlide18.xml"/><Relationship Id="rId1" Type="http://schemas.openxmlformats.org/officeDocument/2006/relationships/tags" Target="../tags/tag109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42.xml"/><Relationship Id="rId7" Type="http://schemas.openxmlformats.org/officeDocument/2006/relationships/tags" Target="../tags/tag120.xml"/><Relationship Id="rId6" Type="http://schemas.openxmlformats.org/officeDocument/2006/relationships/image" Target="../media/image7.png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slideLayout" Target="../slideLayouts/slideLayout42.xml"/><Relationship Id="rId7" Type="http://schemas.openxmlformats.org/officeDocument/2006/relationships/tags" Target="../tags/tag126.xml"/><Relationship Id="rId6" Type="http://schemas.openxmlformats.org/officeDocument/2006/relationships/image" Target="../media/image7.png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1.xml"/><Relationship Id="rId8" Type="http://schemas.openxmlformats.org/officeDocument/2006/relationships/slideLayout" Target="../slideLayouts/slideLayout42.xml"/><Relationship Id="rId7" Type="http://schemas.openxmlformats.org/officeDocument/2006/relationships/tags" Target="../tags/tag132.xml"/><Relationship Id="rId6" Type="http://schemas.openxmlformats.org/officeDocument/2006/relationships/image" Target="../media/image7.png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tags" Target="../tags/tag127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tags" Target="../tags/tag138.xml"/><Relationship Id="rId7" Type="http://schemas.openxmlformats.org/officeDocument/2006/relationships/image" Target="../media/image14.png"/><Relationship Id="rId6" Type="http://schemas.openxmlformats.org/officeDocument/2006/relationships/image" Target="../media/image7.png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0" Type="http://schemas.openxmlformats.org/officeDocument/2006/relationships/notesSlide" Target="../notesSlides/notesSlide22.xml"/><Relationship Id="rId1" Type="http://schemas.openxmlformats.org/officeDocument/2006/relationships/tags" Target="../tags/tag133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64.xml"/><Relationship Id="rId4" Type="http://schemas.openxmlformats.org/officeDocument/2006/relationships/tags" Target="../tags/tag141.xml"/><Relationship Id="rId3" Type="http://schemas.openxmlformats.org/officeDocument/2006/relationships/image" Target="../media/image15.png"/><Relationship Id="rId2" Type="http://schemas.openxmlformats.org/officeDocument/2006/relationships/tags" Target="../tags/tag140.xml"/><Relationship Id="rId1" Type="http://schemas.openxmlformats.org/officeDocument/2006/relationships/tags" Target="../tags/tag139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64.xml"/><Relationship Id="rId4" Type="http://schemas.openxmlformats.org/officeDocument/2006/relationships/tags" Target="../tags/tag144.xml"/><Relationship Id="rId3" Type="http://schemas.openxmlformats.org/officeDocument/2006/relationships/image" Target="../media/image16.png"/><Relationship Id="rId2" Type="http://schemas.openxmlformats.org/officeDocument/2006/relationships/tags" Target="../tags/tag143.xml"/><Relationship Id="rId1" Type="http://schemas.openxmlformats.org/officeDocument/2006/relationships/tags" Target="../tags/tag142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64.xml"/><Relationship Id="rId4" Type="http://schemas.openxmlformats.org/officeDocument/2006/relationships/tags" Target="../tags/tag147.xml"/><Relationship Id="rId3" Type="http://schemas.openxmlformats.org/officeDocument/2006/relationships/image" Target="../media/image17.png"/><Relationship Id="rId2" Type="http://schemas.openxmlformats.org/officeDocument/2006/relationships/tags" Target="../tags/tag146.xml"/><Relationship Id="rId1" Type="http://schemas.openxmlformats.org/officeDocument/2006/relationships/tags" Target="../tags/tag145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64.xml"/><Relationship Id="rId4" Type="http://schemas.openxmlformats.org/officeDocument/2006/relationships/tags" Target="../tags/tag150.xml"/><Relationship Id="rId3" Type="http://schemas.openxmlformats.org/officeDocument/2006/relationships/image" Target="../media/image18.png"/><Relationship Id="rId2" Type="http://schemas.openxmlformats.org/officeDocument/2006/relationships/tags" Target="../tags/tag149.xml"/><Relationship Id="rId1" Type="http://schemas.openxmlformats.org/officeDocument/2006/relationships/tags" Target="../tags/tag148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64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64.xml"/><Relationship Id="rId4" Type="http://schemas.openxmlformats.org/officeDocument/2006/relationships/tags" Target="../tags/tag15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tags" Target="../tags/tag156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6" Type="http://schemas.openxmlformats.org/officeDocument/2006/relationships/notesSlide" Target="../notesSlides/notesSlide29.xml"/><Relationship Id="rId15" Type="http://schemas.openxmlformats.org/officeDocument/2006/relationships/slideLayout" Target="../slideLayouts/slideLayout70.xml"/><Relationship Id="rId14" Type="http://schemas.openxmlformats.org/officeDocument/2006/relationships/tags" Target="../tags/tag169.xml"/><Relationship Id="rId13" Type="http://schemas.openxmlformats.org/officeDocument/2006/relationships/image" Target="../media/image12.png"/><Relationship Id="rId12" Type="http://schemas.openxmlformats.org/officeDocument/2006/relationships/image" Target="../media/image21.png"/><Relationship Id="rId11" Type="http://schemas.openxmlformats.org/officeDocument/2006/relationships/tags" Target="../tags/tag168.xml"/><Relationship Id="rId10" Type="http://schemas.openxmlformats.org/officeDocument/2006/relationships/tags" Target="../tags/tag167.xml"/><Relationship Id="rId1" Type="http://schemas.openxmlformats.org/officeDocument/2006/relationships/tags" Target="../tags/tag15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image" Target="../media/image5.jpeg"/><Relationship Id="rId7" Type="http://schemas.openxmlformats.org/officeDocument/2006/relationships/tags" Target="../tags/tag11.xml"/><Relationship Id="rId6" Type="http://schemas.openxmlformats.org/officeDocument/2006/relationships/image" Target="../media/image4.jpeg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7" Type="http://schemas.openxmlformats.org/officeDocument/2006/relationships/notesSlide" Target="../notesSlides/notesSlide3.xml"/><Relationship Id="rId16" Type="http://schemas.openxmlformats.org/officeDocument/2006/relationships/slideLayout" Target="../slideLayouts/slideLayout25.xml"/><Relationship Id="rId15" Type="http://schemas.openxmlformats.org/officeDocument/2006/relationships/tags" Target="../tags/tag15.xml"/><Relationship Id="rId14" Type="http://schemas.openxmlformats.org/officeDocument/2006/relationships/image" Target="../media/image8.svg"/><Relationship Id="rId13" Type="http://schemas.openxmlformats.org/officeDocument/2006/relationships/image" Target="../media/image7.png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image" Target="../media/image6.jpeg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80.xml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3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image" Target="../media/image4.jpeg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4" Type="http://schemas.openxmlformats.org/officeDocument/2006/relationships/notesSlide" Target="../notesSlides/notesSlide4.xml"/><Relationship Id="rId13" Type="http://schemas.openxmlformats.org/officeDocument/2006/relationships/slideLayout" Target="../slideLayouts/slideLayout25.xml"/><Relationship Id="rId12" Type="http://schemas.openxmlformats.org/officeDocument/2006/relationships/tags" Target="../tags/tag23.xml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tags" Target="../tags/tag1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image" Target="../media/image4.jpeg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11.png"/><Relationship Id="rId2" Type="http://schemas.openxmlformats.org/officeDocument/2006/relationships/tags" Target="../tags/tag24.xml"/><Relationship Id="rId15" Type="http://schemas.openxmlformats.org/officeDocument/2006/relationships/notesSlide" Target="../notesSlides/notesSlide5.xml"/><Relationship Id="rId14" Type="http://schemas.openxmlformats.org/officeDocument/2006/relationships/slideLayout" Target="../slideLayouts/slideLayout25.xml"/><Relationship Id="rId13" Type="http://schemas.openxmlformats.org/officeDocument/2006/relationships/tags" Target="../tags/tag31.xml"/><Relationship Id="rId12" Type="http://schemas.openxmlformats.org/officeDocument/2006/relationships/image" Target="../media/image8.svg"/><Relationship Id="rId11" Type="http://schemas.openxmlformats.org/officeDocument/2006/relationships/image" Target="../media/image7.png"/><Relationship Id="rId10" Type="http://schemas.openxmlformats.org/officeDocument/2006/relationships/tags" Target="../tags/tag30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image" Target="../media/image12.png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42.xml"/><Relationship Id="rId1" Type="http://schemas.openxmlformats.org/officeDocument/2006/relationships/tags" Target="../tags/tag3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tags" Target="../tags/tag43.xml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0" Type="http://schemas.openxmlformats.org/officeDocument/2006/relationships/notesSlide" Target="../notesSlides/notesSlide7.xml"/><Relationship Id="rId1" Type="http://schemas.openxmlformats.org/officeDocument/2006/relationships/tags" Target="../tags/tag3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tags" Target="../tags/tag49.xml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0" Type="http://schemas.openxmlformats.org/officeDocument/2006/relationships/notesSlide" Target="../notesSlides/notesSlide8.xml"/><Relationship Id="rId1" Type="http://schemas.openxmlformats.org/officeDocument/2006/relationships/tags" Target="../tags/tag4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42.xml"/><Relationship Id="rId7" Type="http://schemas.openxmlformats.org/officeDocument/2006/relationships/tags" Target="../tags/tag55.xml"/><Relationship Id="rId6" Type="http://schemas.openxmlformats.org/officeDocument/2006/relationships/image" Target="../media/image7.png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68229"/>
          </a:xfrm>
          <a:prstGeom prst="rect">
            <a:avLst/>
          </a:prstGeom>
        </p:spPr>
      </p:pic>
      <p:sp>
        <p:nvSpPr>
          <p:cNvPr id="50" name="任意多边形: 形状 49"/>
          <p:cNvSpPr/>
          <p:nvPr/>
        </p:nvSpPr>
        <p:spPr>
          <a:xfrm rot="1152623">
            <a:off x="6366684" y="2164931"/>
            <a:ext cx="1053817" cy="5005812"/>
          </a:xfrm>
          <a:custGeom>
            <a:avLst/>
            <a:gdLst>
              <a:gd name="connsiteX0" fmla="*/ 718254 w 1053817"/>
              <a:gd name="connsiteY0" fmla="*/ 0 h 5005812"/>
              <a:gd name="connsiteX1" fmla="*/ 1053817 w 1053817"/>
              <a:gd name="connsiteY1" fmla="*/ 0 h 5005812"/>
              <a:gd name="connsiteX2" fmla="*/ 1053817 w 1053817"/>
              <a:gd name="connsiteY2" fmla="*/ 4638620 h 5005812"/>
              <a:gd name="connsiteX3" fmla="*/ 0 w 1053817"/>
              <a:gd name="connsiteY3" fmla="*/ 5005812 h 5005812"/>
              <a:gd name="connsiteX4" fmla="*/ 0 w 1053817"/>
              <a:gd name="connsiteY4" fmla="*/ 4997267 h 5005812"/>
              <a:gd name="connsiteX5" fmla="*/ 279025 w 1053817"/>
              <a:gd name="connsiteY5" fmla="*/ 4900043 h 5005812"/>
              <a:gd name="connsiteX6" fmla="*/ 659778 w 1053817"/>
              <a:gd name="connsiteY6" fmla="*/ 4400724 h 500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3817" h="5005812">
                <a:moveTo>
                  <a:pt x="718254" y="0"/>
                </a:moveTo>
                <a:lnTo>
                  <a:pt x="1053817" y="0"/>
                </a:lnTo>
                <a:lnTo>
                  <a:pt x="1053817" y="4638620"/>
                </a:lnTo>
                <a:lnTo>
                  <a:pt x="0" y="5005812"/>
                </a:lnTo>
                <a:lnTo>
                  <a:pt x="0" y="4997267"/>
                </a:lnTo>
                <a:lnTo>
                  <a:pt x="279025" y="4900043"/>
                </a:lnTo>
                <a:cubicBezTo>
                  <a:pt x="503439" y="4821849"/>
                  <a:pt x="656744" y="4620642"/>
                  <a:pt x="659778" y="4400724"/>
                </a:cubicBezTo>
                <a:close/>
              </a:path>
            </a:pathLst>
          </a:custGeom>
          <a:gradFill>
            <a:gsLst>
              <a:gs pos="23000">
                <a:schemeClr val="accent1">
                  <a:alpha val="20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: 形状 36"/>
          <p:cNvSpPr/>
          <p:nvPr/>
        </p:nvSpPr>
        <p:spPr>
          <a:xfrm>
            <a:off x="-12359" y="762000"/>
            <a:ext cx="8413409" cy="6087931"/>
          </a:xfrm>
          <a:custGeom>
            <a:avLst/>
            <a:gdLst>
              <a:gd name="connsiteX0" fmla="*/ 0 w 7563895"/>
              <a:gd name="connsiteY0" fmla="*/ 0 h 5727184"/>
              <a:gd name="connsiteX1" fmla="*/ 7067152 w 7563895"/>
              <a:gd name="connsiteY1" fmla="*/ 0 h 5727184"/>
              <a:gd name="connsiteX2" fmla="*/ 7538104 w 7563895"/>
              <a:gd name="connsiteY2" fmla="*/ 626945 h 5727184"/>
              <a:gd name="connsiteX3" fmla="*/ 5879933 w 7563895"/>
              <a:gd name="connsiteY3" fmla="*/ 5401467 h 5727184"/>
              <a:gd name="connsiteX4" fmla="*/ 5408981 w 7563895"/>
              <a:gd name="connsiteY4" fmla="*/ 5727184 h 5727184"/>
              <a:gd name="connsiteX5" fmla="*/ 0 w 7563895"/>
              <a:gd name="connsiteY5" fmla="*/ 5727184 h 572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63895" h="5727184">
                <a:moveTo>
                  <a:pt x="0" y="0"/>
                </a:moveTo>
                <a:lnTo>
                  <a:pt x="7067152" y="0"/>
                </a:lnTo>
                <a:cubicBezTo>
                  <a:pt x="7405919" y="0"/>
                  <a:pt x="7645084" y="318635"/>
                  <a:pt x="7538104" y="626945"/>
                </a:cubicBezTo>
                <a:lnTo>
                  <a:pt x="5879933" y="5401467"/>
                </a:lnTo>
                <a:cubicBezTo>
                  <a:pt x="5812303" y="5595894"/>
                  <a:pt x="5622632" y="5727184"/>
                  <a:pt x="5408981" y="5727184"/>
                </a:cubicBezTo>
                <a:lnTo>
                  <a:pt x="0" y="5727184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 w="257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8" name="任意多边形: 形状 57"/>
          <p:cNvSpPr/>
          <p:nvPr/>
        </p:nvSpPr>
        <p:spPr>
          <a:xfrm rot="16200000">
            <a:off x="701475" y="3205129"/>
            <a:ext cx="2949267" cy="4376932"/>
          </a:xfrm>
          <a:custGeom>
            <a:avLst/>
            <a:gdLst>
              <a:gd name="connsiteX0" fmla="*/ 2949267 w 2949267"/>
              <a:gd name="connsiteY0" fmla="*/ 0 h 4376932"/>
              <a:gd name="connsiteX1" fmla="*/ 2948995 w 2949267"/>
              <a:gd name="connsiteY1" fmla="*/ 5958 h 4376932"/>
              <a:gd name="connsiteX2" fmla="*/ 2908965 w 2949267"/>
              <a:gd name="connsiteY2" fmla="*/ 105533 h 4376932"/>
              <a:gd name="connsiteX3" fmla="*/ 185714 w 2949267"/>
              <a:gd name="connsiteY3" fmla="*/ 4223238 h 4376932"/>
              <a:gd name="connsiteX4" fmla="*/ 67347 w 2949267"/>
              <a:gd name="connsiteY4" fmla="*/ 4337871 h 4376932"/>
              <a:gd name="connsiteX5" fmla="*/ 0 w 2949267"/>
              <a:gd name="connsiteY5" fmla="*/ 4376932 h 4376932"/>
              <a:gd name="connsiteX6" fmla="*/ 0 w 2949267"/>
              <a:gd name="connsiteY6" fmla="*/ 0 h 437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9267" h="4376932">
                <a:moveTo>
                  <a:pt x="2949267" y="0"/>
                </a:moveTo>
                <a:lnTo>
                  <a:pt x="2948995" y="5958"/>
                </a:lnTo>
                <a:cubicBezTo>
                  <a:pt x="2944006" y="38920"/>
                  <a:pt x="2930926" y="72296"/>
                  <a:pt x="2908965" y="105533"/>
                </a:cubicBezTo>
                <a:lnTo>
                  <a:pt x="185714" y="4223238"/>
                </a:lnTo>
                <a:cubicBezTo>
                  <a:pt x="157946" y="4265158"/>
                  <a:pt x="117652" y="4303675"/>
                  <a:pt x="67347" y="4337871"/>
                </a:cubicBezTo>
                <a:lnTo>
                  <a:pt x="0" y="437693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8000">
                <a:schemeClr val="accent1"/>
              </a:gs>
              <a:gs pos="100000">
                <a:schemeClr val="accent3"/>
              </a:gs>
            </a:gsLst>
            <a:lin ang="16200000" scaled="1"/>
          </a:gradFill>
          <a:ln w="2574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pic>
        <p:nvPicPr>
          <p:cNvPr id="76" name="shape 75"/>
          <p:cNvPicPr>
            <a:picLocks noChangeAspect="1"/>
          </p:cNvPicPr>
          <p:nvPr/>
        </p:nvPicPr>
        <p:blipFill rotWithShape="1">
          <a:blip r:embed="rId2">
            <a:alphaModFix amt="60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213"/>
          <a:stretch>
            <a:fillRect/>
          </a:stretch>
        </p:blipFill>
        <p:spPr>
          <a:xfrm rot="18205182">
            <a:off x="2109823" y="1938309"/>
            <a:ext cx="685260" cy="6358345"/>
          </a:xfrm>
          <a:custGeom>
            <a:avLst/>
            <a:gdLst>
              <a:gd name="connsiteX0" fmla="*/ 685260 w 685260"/>
              <a:gd name="connsiteY0" fmla="*/ 0 h 6358345"/>
              <a:gd name="connsiteX1" fmla="*/ 685260 w 685260"/>
              <a:gd name="connsiteY1" fmla="*/ 6358345 h 6358345"/>
              <a:gd name="connsiteX2" fmla="*/ 0 w 685260"/>
              <a:gd name="connsiteY2" fmla="*/ 6358345 h 6358345"/>
              <a:gd name="connsiteX3" fmla="*/ 0 w 685260"/>
              <a:gd name="connsiteY3" fmla="*/ 452184 h 635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260" h="6358345">
                <a:moveTo>
                  <a:pt x="685260" y="0"/>
                </a:moveTo>
                <a:lnTo>
                  <a:pt x="685260" y="6358345"/>
                </a:lnTo>
                <a:lnTo>
                  <a:pt x="0" y="6358345"/>
                </a:lnTo>
                <a:lnTo>
                  <a:pt x="0" y="452184"/>
                </a:lnTo>
                <a:close/>
              </a:path>
            </a:pathLst>
          </a:custGeom>
        </p:spPr>
      </p:pic>
      <p:sp>
        <p:nvSpPr>
          <p:cNvPr id="39" name="Text1"/>
          <p:cNvSpPr txBox="1"/>
          <p:nvPr>
            <p:custDataLst>
              <p:tags r:id="rId3"/>
            </p:custDataLst>
          </p:nvPr>
        </p:nvSpPr>
        <p:spPr>
          <a:xfrm>
            <a:off x="665680" y="3549637"/>
            <a:ext cx="3976681" cy="54650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>
                <a:solidFill>
                  <a:schemeClr val="bg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Paper Reading and Sharing</a:t>
            </a:r>
            <a:endParaRPr lang="en-US" altLang="zh-CN" sz="1600" dirty="0">
              <a:solidFill>
                <a:schemeClr val="bg2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0" name="Text2"/>
          <p:cNvSpPr txBox="1"/>
          <p:nvPr>
            <p:custDataLst>
              <p:tags r:id="rId4"/>
            </p:custDataLst>
          </p:nvPr>
        </p:nvSpPr>
        <p:spPr>
          <a:xfrm>
            <a:off x="660020" y="1148316"/>
            <a:ext cx="6591385" cy="2109379"/>
          </a:xfrm>
          <a:prstGeom prst="rect">
            <a:avLst/>
          </a:prstGeom>
          <a:noFill/>
          <a:effectLst>
            <a:outerShdw blurRad="152400" dist="38100" sx="102000" sy="102000" algn="ctr" rotWithShape="0">
              <a:schemeClr val="accent1">
                <a:alpha val="40000"/>
              </a:schemeClr>
            </a:outerShdw>
          </a:effectLst>
        </p:spPr>
        <p:txBody>
          <a:bodyPr wrap="square" lIns="0" tIns="0" rIns="0" bIns="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zh-CN" altLang="en-US" sz="7200" b="1">
                <a:latin typeface="楷体" panose="02010609060101010101" pitchFamily="49" charset="-122"/>
                <a:ea typeface="楷体" panose="02010609060101010101" pitchFamily="49" charset="-122"/>
              </a:rPr>
              <a:t>论文阅读分享</a:t>
            </a:r>
            <a:endParaRPr lang="zh-CN" altLang="en-US" sz="7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8" name="任意多边形: 形状 67"/>
          <p:cNvSpPr/>
          <p:nvPr/>
        </p:nvSpPr>
        <p:spPr>
          <a:xfrm rot="16200000">
            <a:off x="685855" y="3421633"/>
            <a:ext cx="2748383" cy="4144811"/>
          </a:xfrm>
          <a:custGeom>
            <a:avLst/>
            <a:gdLst>
              <a:gd name="connsiteX0" fmla="*/ 2748383 w 2748383"/>
              <a:gd name="connsiteY0" fmla="*/ 0 h 4144811"/>
              <a:gd name="connsiteX1" fmla="*/ 33498 w 2748383"/>
              <a:gd name="connsiteY1" fmla="*/ 4105054 h 4144811"/>
              <a:gd name="connsiteX2" fmla="*/ 0 w 2748383"/>
              <a:gd name="connsiteY2" fmla="*/ 4144811 h 4144811"/>
              <a:gd name="connsiteX3" fmla="*/ 1 w 2748383"/>
              <a:gd name="connsiteY3" fmla="*/ 0 h 414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8383" h="4144811">
                <a:moveTo>
                  <a:pt x="2748383" y="0"/>
                </a:moveTo>
                <a:lnTo>
                  <a:pt x="33498" y="4105054"/>
                </a:lnTo>
                <a:lnTo>
                  <a:pt x="0" y="4144811"/>
                </a:lnTo>
                <a:lnTo>
                  <a:pt x="1" y="0"/>
                </a:lnTo>
                <a:close/>
              </a:path>
            </a:pathLst>
          </a:custGeom>
          <a:solidFill>
            <a:schemeClr val="accent3">
              <a:alpha val="90000"/>
            </a:schemeClr>
          </a:solidFill>
          <a:ln w="2574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42" name="Text3"/>
          <p:cNvSpPr txBox="1"/>
          <p:nvPr>
            <p:custDataLst>
              <p:tags r:id="rId5"/>
            </p:custDataLst>
          </p:nvPr>
        </p:nvSpPr>
        <p:spPr>
          <a:xfrm>
            <a:off x="1238287" y="5622943"/>
            <a:ext cx="1791159" cy="40525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tfboy</a:t>
            </a:r>
            <a:endParaRPr 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3" name="Text4"/>
          <p:cNvSpPr txBox="1"/>
          <p:nvPr>
            <p:custDataLst>
              <p:tags r:id="rId6"/>
            </p:custDataLst>
          </p:nvPr>
        </p:nvSpPr>
        <p:spPr>
          <a:xfrm>
            <a:off x="1156842" y="6096000"/>
            <a:ext cx="1403640" cy="315959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2024/10/22</a:t>
            </a:r>
            <a:endParaRPr 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6" name="任意多边形: 形状 85"/>
          <p:cNvSpPr/>
          <p:nvPr/>
        </p:nvSpPr>
        <p:spPr>
          <a:xfrm rot="2134025">
            <a:off x="11069843" y="5272470"/>
            <a:ext cx="1414595" cy="1919850"/>
          </a:xfrm>
          <a:custGeom>
            <a:avLst/>
            <a:gdLst>
              <a:gd name="connsiteX0" fmla="*/ 521488 w 1414595"/>
              <a:gd name="connsiteY0" fmla="*/ 5720 h 1919850"/>
              <a:gd name="connsiteX1" fmla="*/ 530902 w 1414595"/>
              <a:gd name="connsiteY1" fmla="*/ 0 h 1919850"/>
              <a:gd name="connsiteX2" fmla="*/ 1414595 w 1414595"/>
              <a:gd name="connsiteY2" fmla="*/ 1235829 h 1919850"/>
              <a:gd name="connsiteX3" fmla="*/ 458004 w 1414595"/>
              <a:gd name="connsiteY3" fmla="*/ 1919850 h 1919850"/>
              <a:gd name="connsiteX4" fmla="*/ 430431 w 1414595"/>
              <a:gd name="connsiteY4" fmla="*/ 1899232 h 1919850"/>
              <a:gd name="connsiteX5" fmla="*/ 0 w 1414595"/>
              <a:gd name="connsiteY5" fmla="*/ 986521 h 1919850"/>
              <a:gd name="connsiteX6" fmla="*/ 521488 w 1414595"/>
              <a:gd name="connsiteY6" fmla="*/ 5720 h 191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14595" h="1919850">
                <a:moveTo>
                  <a:pt x="521488" y="5720"/>
                </a:moveTo>
                <a:lnTo>
                  <a:pt x="530902" y="0"/>
                </a:lnTo>
                <a:lnTo>
                  <a:pt x="1414595" y="1235829"/>
                </a:lnTo>
                <a:lnTo>
                  <a:pt x="458004" y="1919850"/>
                </a:lnTo>
                <a:lnTo>
                  <a:pt x="430431" y="1899232"/>
                </a:lnTo>
                <a:cubicBezTo>
                  <a:pt x="167556" y="1682288"/>
                  <a:pt x="0" y="1353972"/>
                  <a:pt x="0" y="986521"/>
                </a:cubicBezTo>
                <a:cubicBezTo>
                  <a:pt x="0" y="578242"/>
                  <a:pt x="206860" y="218278"/>
                  <a:pt x="521488" y="572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2" name="任意多边形: 形状 81"/>
          <p:cNvSpPr/>
          <p:nvPr/>
        </p:nvSpPr>
        <p:spPr>
          <a:xfrm rot="670909">
            <a:off x="-102691" y="4820793"/>
            <a:ext cx="340797" cy="967331"/>
          </a:xfrm>
          <a:custGeom>
            <a:avLst/>
            <a:gdLst>
              <a:gd name="connsiteX0" fmla="*/ 0 w 340797"/>
              <a:gd name="connsiteY0" fmla="*/ 0 h 967331"/>
              <a:gd name="connsiteX1" fmla="*/ 59485 w 340797"/>
              <a:gd name="connsiteY1" fmla="*/ 32287 h 967331"/>
              <a:gd name="connsiteX2" fmla="*/ 340797 w 340797"/>
              <a:gd name="connsiteY2" fmla="*/ 561371 h 967331"/>
              <a:gd name="connsiteX3" fmla="*/ 231828 w 340797"/>
              <a:gd name="connsiteY3" fmla="*/ 918113 h 967331"/>
              <a:gd name="connsiteX4" fmla="*/ 191218 w 340797"/>
              <a:gd name="connsiteY4" fmla="*/ 967331 h 9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797" h="967331">
                <a:moveTo>
                  <a:pt x="0" y="0"/>
                </a:moveTo>
                <a:lnTo>
                  <a:pt x="59485" y="32287"/>
                </a:lnTo>
                <a:cubicBezTo>
                  <a:pt x="229209" y="146950"/>
                  <a:pt x="340797" y="341129"/>
                  <a:pt x="340797" y="561371"/>
                </a:cubicBezTo>
                <a:cubicBezTo>
                  <a:pt x="340797" y="693516"/>
                  <a:pt x="300625" y="816279"/>
                  <a:pt x="231828" y="918113"/>
                </a:cubicBezTo>
                <a:lnTo>
                  <a:pt x="191218" y="96733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74" name="shape 73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6" t="8756" r="14710" b="71940"/>
          <a:stretch>
            <a:fillRect/>
          </a:stretch>
        </p:blipFill>
        <p:spPr>
          <a:xfrm flipH="1">
            <a:off x="-452042" y="5433231"/>
            <a:ext cx="1819702" cy="1323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87" name="图形 8"/>
          <p:cNvSpPr/>
          <p:nvPr/>
        </p:nvSpPr>
        <p:spPr>
          <a:xfrm>
            <a:off x="9928000" y="418766"/>
            <a:ext cx="1879378" cy="490663"/>
          </a:xfrm>
          <a:custGeom>
            <a:avLst/>
            <a:gdLst>
              <a:gd name="connsiteX0" fmla="*/ 284321 w 2520219"/>
              <a:gd name="connsiteY0" fmla="*/ 0 h 777716"/>
              <a:gd name="connsiteX1" fmla="*/ 2520220 w 2520219"/>
              <a:gd name="connsiteY1" fmla="*/ 0 h 777716"/>
              <a:gd name="connsiteX2" fmla="*/ 2520220 w 2520219"/>
              <a:gd name="connsiteY2" fmla="*/ 0 h 777716"/>
              <a:gd name="connsiteX3" fmla="*/ 2520220 w 2520219"/>
              <a:gd name="connsiteY3" fmla="*/ 493395 h 777716"/>
              <a:gd name="connsiteX4" fmla="*/ 2235899 w 2520219"/>
              <a:gd name="connsiteY4" fmla="*/ 777716 h 777716"/>
              <a:gd name="connsiteX5" fmla="*/ 0 w 2520219"/>
              <a:gd name="connsiteY5" fmla="*/ 777716 h 777716"/>
              <a:gd name="connsiteX6" fmla="*/ 0 w 2520219"/>
              <a:gd name="connsiteY6" fmla="*/ 777716 h 777716"/>
              <a:gd name="connsiteX7" fmla="*/ 0 w 2520219"/>
              <a:gd name="connsiteY7" fmla="*/ 284321 h 777716"/>
              <a:gd name="connsiteX8" fmla="*/ 284321 w 2520219"/>
              <a:gd name="connsiteY8" fmla="*/ 0 h 77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0219" h="777716">
                <a:moveTo>
                  <a:pt x="284321" y="0"/>
                </a:moveTo>
                <a:lnTo>
                  <a:pt x="2520220" y="0"/>
                </a:lnTo>
                <a:lnTo>
                  <a:pt x="2520220" y="0"/>
                </a:lnTo>
                <a:lnTo>
                  <a:pt x="2520220" y="493395"/>
                </a:lnTo>
                <a:cubicBezTo>
                  <a:pt x="2520220" y="650421"/>
                  <a:pt x="2392928" y="777716"/>
                  <a:pt x="2235899" y="777716"/>
                </a:cubicBezTo>
                <a:lnTo>
                  <a:pt x="0" y="777716"/>
                </a:lnTo>
                <a:lnTo>
                  <a:pt x="0" y="777716"/>
                </a:lnTo>
                <a:lnTo>
                  <a:pt x="0" y="284321"/>
                </a:lnTo>
                <a:cubicBezTo>
                  <a:pt x="0" y="127295"/>
                  <a:pt x="127295" y="0"/>
                  <a:pt x="284321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custDataLst>
      <p:tags r:id="rId8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: 圆角 135"/>
          <p:cNvSpPr/>
          <p:nvPr>
            <p:custDataLst>
              <p:tags r:id="rId1"/>
            </p:custDataLst>
          </p:nvPr>
        </p:nvSpPr>
        <p:spPr>
          <a:xfrm>
            <a:off x="497584" y="1282690"/>
            <a:ext cx="10969778" cy="4841587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81000">
                  <a:schemeClr val="accent1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 flipH="1">
            <a:off x="11157558" y="889289"/>
            <a:ext cx="399714" cy="155489"/>
            <a:chOff x="5656049" y="3127606"/>
            <a:chExt cx="240897" cy="93709"/>
          </a:xfrm>
        </p:grpSpPr>
        <p:sp>
          <p:nvSpPr>
            <p:cNvPr id="4" name="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2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1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Text1"/>
          <p:cNvSpPr txBox="1"/>
          <p:nvPr>
            <p:custDataLst>
              <p:tags r:id="rId3"/>
            </p:custDataLst>
          </p:nvPr>
        </p:nvSpPr>
        <p:spPr>
          <a:xfrm>
            <a:off x="922691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论文动机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9" name="Text2"/>
          <p:cNvSpPr/>
          <p:nvPr>
            <p:custDataLst>
              <p:tags r:id="rId4"/>
            </p:custDataLst>
          </p:nvPr>
        </p:nvSpPr>
        <p:spPr>
          <a:xfrm>
            <a:off x="920879" y="1736172"/>
            <a:ext cx="10310707" cy="4100748"/>
          </a:xfrm>
          <a:prstGeom prst="rect">
            <a:avLst/>
          </a:prstGeom>
          <a:ln>
            <a:noFill/>
          </a:ln>
        </p:spPr>
        <p:txBody>
          <a:bodyPr wrap="square" anchor="t" anchorCtr="0">
            <a:normAutofit/>
          </a:bodyPr>
          <a:lstStyle/>
          <a:p>
            <a:pPr marL="0" marR="0" lvl="0" algn="just" defTabSz="914400" rtl="0" eaLnBrk="1" fontAlgn="ctr" latinLnBrk="0" hangingPunct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思源黑体 CN" panose="020B0500000000000000" pitchFamily="34" charset="-122"/>
            </a:endParaRPr>
          </a:p>
        </p:txBody>
      </p:sp>
      <p:pic>
        <p:nvPicPr>
          <p:cNvPr id="5" name="Shape1"/>
          <p:cNvPicPr/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5415" y="373523"/>
            <a:ext cx="585216" cy="58521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98049" y="733723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现有方法的缺点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  <a:cs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0880" y="1632418"/>
            <a:ext cx="10204475" cy="443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基于 Transformer 的方法 忽略了细节</a:t>
            </a:r>
            <a:endParaRPr lang="zh-CN" altLang="en-US" sz="2400" dirty="0"/>
          </a:p>
          <a:p>
            <a:r>
              <a:rPr lang="en-US" altLang="zh-CN" dirty="0"/>
              <a:t>	</a:t>
            </a:r>
            <a:endParaRPr lang="en-US" altLang="zh-CN" sz="2000" dirty="0"/>
          </a:p>
          <a:p>
            <a:pPr marL="457200" lvl="1" indent="457200"/>
            <a:r>
              <a:rPr lang="en-US" altLang="zh-CN" sz="2000" dirty="0"/>
              <a:t>“it is deficient for pure visual transformers in capturing these features since its self-attention mechanism [1] emphasizes coarse granularity while ignoring fine-grained feature details”	 </a:t>
            </a:r>
            <a:endParaRPr lang="en-US" altLang="zh-CN" sz="2000" dirty="0"/>
          </a:p>
          <a:p>
            <a:r>
              <a:rPr lang="en-US" altLang="zh-CN" sz="2000" dirty="0"/>
              <a:t>	</a:t>
            </a:r>
            <a:r>
              <a:rPr sz="2000" dirty="0"/>
              <a:t>对于纯视觉 Transformer 来说，捕捉这些特征是不足的，因为其自注意力机制 [1] 强调粗粒度，而忽略了细粒度</a:t>
            </a:r>
            <a:r>
              <a:rPr sz="2000" dirty="0">
                <a:solidFill>
                  <a:srgbClr val="C00000"/>
                </a:solidFill>
              </a:rPr>
              <a:t>特征细节</a:t>
            </a:r>
            <a:r>
              <a:rPr sz="2000" dirty="0"/>
              <a:t>。</a:t>
            </a:r>
            <a:endParaRPr sz="2000" dirty="0"/>
          </a:p>
          <a:p>
            <a:endParaRPr sz="2000" dirty="0"/>
          </a:p>
          <a:p>
            <a:r>
              <a:rPr sz="2000" dirty="0"/>
              <a:t>Moreover, local and ﬁne-grained</a:t>
            </a:r>
            <a:r>
              <a:rPr lang="en-US" sz="2000" dirty="0"/>
              <a:t> </a:t>
            </a:r>
            <a:r>
              <a:rPr sz="2000" dirty="0"/>
              <a:t>information is required for the face forgery detection task. HFI-Net [57] and Trans-FCA [58] apply </a:t>
            </a:r>
            <a:r>
              <a:rPr sz="2000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sz="2000" dirty="0">
                <a:solidFill>
                  <a:srgbClr val="FF0000"/>
                </a:solidFill>
              </a:rPr>
              <a:t>dual-branch network consisting of ViT and convolution layers</a:t>
            </a:r>
            <a:r>
              <a:rPr lang="en-US" sz="2000" dirty="0"/>
              <a:t> </a:t>
            </a:r>
            <a:r>
              <a:rPr sz="2000" dirty="0"/>
              <a:t>to overcome this, while this way is sub-optimal.</a:t>
            </a:r>
            <a:endParaRPr sz="2000" dirty="0"/>
          </a:p>
          <a:p>
            <a:endParaRPr sz="2000" dirty="0"/>
          </a:p>
          <a:p>
            <a:r>
              <a:rPr sz="2000" dirty="0"/>
              <a:t>此外，人脸伪造检测任务需要局部和细粒度的信息。HFI-Net[57]和 Trans-FCA[58]采用由 </a:t>
            </a:r>
            <a:r>
              <a:rPr sz="2000" dirty="0">
                <a:solidFill>
                  <a:srgbClr val="FF0000"/>
                </a:solidFill>
              </a:rPr>
              <a:t>ViT 和卷积层组成的双分支网络</a:t>
            </a:r>
            <a:r>
              <a:rPr sz="2000" dirty="0"/>
              <a:t>来克服这一问题，但这种方式不是最优的。</a:t>
            </a:r>
            <a:endParaRPr sz="2000" dirty="0"/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cover dir="lu"/>
      </p:transition>
    </mc:Choice>
    <mc:Fallback>
      <p:transition spd="slow" advClick="0">
        <p:cover dir="l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: 圆角 135"/>
          <p:cNvSpPr/>
          <p:nvPr>
            <p:custDataLst>
              <p:tags r:id="rId1"/>
            </p:custDataLst>
          </p:nvPr>
        </p:nvSpPr>
        <p:spPr>
          <a:xfrm>
            <a:off x="497584" y="1282690"/>
            <a:ext cx="10969778" cy="4841587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81000">
                  <a:schemeClr val="accent1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 flipH="1">
            <a:off x="11157558" y="889289"/>
            <a:ext cx="399714" cy="155489"/>
            <a:chOff x="5656049" y="3127606"/>
            <a:chExt cx="240897" cy="93709"/>
          </a:xfrm>
        </p:grpSpPr>
        <p:sp>
          <p:nvSpPr>
            <p:cNvPr id="4" name="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2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1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Text1"/>
          <p:cNvSpPr txBox="1"/>
          <p:nvPr>
            <p:custDataLst>
              <p:tags r:id="rId3"/>
            </p:custDataLst>
          </p:nvPr>
        </p:nvSpPr>
        <p:spPr>
          <a:xfrm>
            <a:off x="922691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论文动机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9" name="Text2"/>
          <p:cNvSpPr/>
          <p:nvPr>
            <p:custDataLst>
              <p:tags r:id="rId4"/>
            </p:custDataLst>
          </p:nvPr>
        </p:nvSpPr>
        <p:spPr>
          <a:xfrm>
            <a:off x="920879" y="1736172"/>
            <a:ext cx="10310707" cy="4100748"/>
          </a:xfrm>
          <a:prstGeom prst="rect">
            <a:avLst/>
          </a:prstGeom>
          <a:ln>
            <a:noFill/>
          </a:ln>
        </p:spPr>
        <p:txBody>
          <a:bodyPr wrap="square" anchor="t" anchorCtr="0">
            <a:normAutofit/>
          </a:bodyPr>
          <a:lstStyle/>
          <a:p>
            <a:pPr marL="0" marR="0" lvl="0" algn="just" defTabSz="914400" rtl="0" eaLnBrk="1" fontAlgn="ctr" latinLnBrk="0" hangingPunct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思源黑体 CN" panose="020B0500000000000000" pitchFamily="34" charset="-122"/>
            </a:endParaRPr>
          </a:p>
        </p:txBody>
      </p:sp>
      <p:pic>
        <p:nvPicPr>
          <p:cNvPr id="5" name="Shape1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65415" y="373523"/>
            <a:ext cx="585216" cy="58521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98049" y="73372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一些解释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  <a:cs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28235" y="1352878"/>
            <a:ext cx="1027721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/>
              <a:t>Transformer 架构的 </a:t>
            </a:r>
            <a:r>
              <a:rPr dirty="0">
                <a:solidFill>
                  <a:srgbClr val="C00000"/>
                </a:solidFill>
              </a:rPr>
              <a:t>自注意力机制</a:t>
            </a:r>
            <a:r>
              <a:rPr dirty="0"/>
              <a:t> (Self-Attention Mechanism) 本质上是一种</a:t>
            </a:r>
            <a:r>
              <a:rPr dirty="0">
                <a:solidFill>
                  <a:srgbClr val="C00000"/>
                </a:solidFill>
              </a:rPr>
              <a:t>全局关联建模</a:t>
            </a:r>
            <a:r>
              <a:rPr dirty="0"/>
              <a:t>方式，它通过计算所有输入特征之间的</a:t>
            </a:r>
            <a:r>
              <a:rPr dirty="0">
                <a:solidFill>
                  <a:srgbClr val="C00000"/>
                </a:solidFill>
              </a:rPr>
              <a:t>关联性</a:t>
            </a:r>
            <a:r>
              <a:rPr dirty="0"/>
              <a:t>来提取特征，从而捕捉全局信息。这种机制的优势在于能够有效地</a:t>
            </a:r>
            <a:r>
              <a:rPr dirty="0">
                <a:solidFill>
                  <a:srgbClr val="C00000"/>
                </a:solidFill>
              </a:rPr>
              <a:t>学习长距离依赖关系</a:t>
            </a:r>
            <a:r>
              <a:rPr dirty="0"/>
              <a:t>，但对于提取局部细节信息（细粒度特征）存在一些局限性：</a:t>
            </a:r>
            <a:endParaRPr dirty="0"/>
          </a:p>
          <a:p>
            <a:r>
              <a:rPr dirty="0"/>
              <a:t>1. 全局关注，忽略局部细节</a:t>
            </a:r>
            <a:r>
              <a:rPr lang="en-US" dirty="0"/>
              <a:t>:</a:t>
            </a:r>
            <a:endParaRPr dirty="0"/>
          </a:p>
          <a:p>
            <a:r>
              <a:rPr dirty="0"/>
              <a:t>自注意力机制关注所有输入特征之间的关联性，这意味着它会将注意力分散到整个输入序列上，而忽略了局部细节信息。例如，在伪造人脸检测任务中，伪造痕迹往往集中在局部区域，而自注意力机制可能会将注意力分散到整个脸部图像上，导致无法有效地捕捉到这些细节信息。</a:t>
            </a:r>
            <a:endParaRPr dirty="0"/>
          </a:p>
          <a:p>
            <a:r>
              <a:rPr dirty="0"/>
              <a:t>2. 计算复杂度:</a:t>
            </a:r>
            <a:endParaRPr dirty="0"/>
          </a:p>
          <a:p>
            <a:r>
              <a:rPr dirty="0"/>
              <a:t>自注意力机制的计算复杂度随着输入序列长度的增加而呈平方增长，这意味着当输入序列较长时，计算量会非常大。为了降低计算复杂度，Transformer 通常会将</a:t>
            </a:r>
            <a:r>
              <a:rPr dirty="0">
                <a:solidFill>
                  <a:srgbClr val="C00000"/>
                </a:solidFill>
              </a:rPr>
              <a:t>输入序列分割成多个片段</a:t>
            </a:r>
            <a:r>
              <a:rPr dirty="0"/>
              <a:t>，</a:t>
            </a:r>
            <a:r>
              <a:rPr dirty="0">
                <a:solidFill>
                  <a:srgbClr val="C00000"/>
                </a:solidFill>
              </a:rPr>
              <a:t>并对每个片段进行独立的自注意力计算</a:t>
            </a:r>
            <a:r>
              <a:rPr dirty="0"/>
              <a:t>。这种分片处理会导致局部特征信息丢失，进一步降低了 Transformer 提取局部细节信息的能力。</a:t>
            </a:r>
            <a:endParaRPr dirty="0"/>
          </a:p>
          <a:p>
            <a:r>
              <a:rPr dirty="0"/>
              <a:t>3. 位置信息丢失:</a:t>
            </a:r>
            <a:endParaRPr dirty="0"/>
          </a:p>
          <a:p>
            <a:r>
              <a:rPr dirty="0"/>
              <a:t>自注意力机制在计算特征关联性时，只考虑特征之间的</a:t>
            </a:r>
            <a:r>
              <a:rPr dirty="0">
                <a:solidFill>
                  <a:srgbClr val="C00000"/>
                </a:solidFill>
              </a:rPr>
              <a:t>关联程度</a:t>
            </a:r>
            <a:r>
              <a:rPr dirty="0"/>
              <a:t>，而忽略了特征在输入序列中的位置信息。位置信息对于提取局部细节信息非常重要，例如，在伪造人脸检测任务中，不同位置的特征可能代表着不同的伪造痕迹。Transformer 忽略位置信息会导致无法有效地捕捉到这些信息。</a:t>
            </a:r>
            <a:endParaRPr dirty="0"/>
          </a:p>
          <a:p>
            <a:endParaRPr dirty="0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cover dir="lu"/>
      </p:transition>
    </mc:Choice>
    <mc:Fallback>
      <p:transition spd="slow" advClick="0">
        <p:cover dir="l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: 圆角 135"/>
          <p:cNvSpPr/>
          <p:nvPr>
            <p:custDataLst>
              <p:tags r:id="rId1"/>
            </p:custDataLst>
          </p:nvPr>
        </p:nvSpPr>
        <p:spPr>
          <a:xfrm>
            <a:off x="497584" y="1282690"/>
            <a:ext cx="10969778" cy="4841587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81000">
                  <a:schemeClr val="accent1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 flipH="1">
            <a:off x="11157558" y="889289"/>
            <a:ext cx="399714" cy="155489"/>
            <a:chOff x="5656049" y="3127606"/>
            <a:chExt cx="240897" cy="93709"/>
          </a:xfrm>
        </p:grpSpPr>
        <p:sp>
          <p:nvSpPr>
            <p:cNvPr id="4" name="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2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1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Text1"/>
          <p:cNvSpPr txBox="1"/>
          <p:nvPr>
            <p:custDataLst>
              <p:tags r:id="rId3"/>
            </p:custDataLst>
          </p:nvPr>
        </p:nvSpPr>
        <p:spPr>
          <a:xfrm>
            <a:off x="922691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论文动机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9" name="Text2"/>
          <p:cNvSpPr/>
          <p:nvPr>
            <p:custDataLst>
              <p:tags r:id="rId4"/>
            </p:custDataLst>
          </p:nvPr>
        </p:nvSpPr>
        <p:spPr>
          <a:xfrm>
            <a:off x="920879" y="1736172"/>
            <a:ext cx="10310707" cy="4100748"/>
          </a:xfrm>
          <a:prstGeom prst="rect">
            <a:avLst/>
          </a:prstGeom>
          <a:ln>
            <a:noFill/>
          </a:ln>
        </p:spPr>
        <p:txBody>
          <a:bodyPr wrap="square" anchor="t" anchorCtr="0">
            <a:normAutofit/>
          </a:bodyPr>
          <a:lstStyle/>
          <a:p>
            <a:pPr marL="0" marR="0" lvl="0" algn="just" defTabSz="914400" rtl="0" eaLnBrk="1" fontAlgn="ctr" latinLnBrk="0" hangingPunct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思源黑体 CN" panose="020B0500000000000000" pitchFamily="34" charset="-122"/>
            </a:endParaRPr>
          </a:p>
        </p:txBody>
      </p:sp>
      <p:pic>
        <p:nvPicPr>
          <p:cNvPr id="5" name="Shape1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65415" y="373523"/>
            <a:ext cx="585216" cy="58521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98049" y="733723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现有方法的缺点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  <a:cs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0750" y="1632585"/>
            <a:ext cx="975741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频域人脸伪造检测</a:t>
            </a:r>
            <a:r>
              <a:rPr lang="en-US" altLang="zh-CN" sz="2400" dirty="0"/>
              <a:t>(Face Forgery Detection in the Frequency Domain)</a:t>
            </a:r>
            <a:r>
              <a:rPr lang="en-US" altLang="zh-CN" dirty="0"/>
              <a:t>	</a:t>
            </a:r>
            <a:endParaRPr lang="en-US" altLang="zh-CN" dirty="0"/>
          </a:p>
          <a:p>
            <a:endParaRPr lang="en-US" altLang="zh-CN" sz="2000" dirty="0"/>
          </a:p>
          <a:p>
            <a:r>
              <a:rPr lang="en-US" altLang="zh-CN" sz="2000" dirty="0"/>
              <a:t>“most previous methods [24], [30], [34], [35], [53] adoptlow-frequency and high-frequency components for analysis,which often causes model confusion. Meanwhile, these meth-ods are </a:t>
            </a:r>
            <a:r>
              <a:rPr lang="en-US" altLang="zh-CN" sz="2000" dirty="0">
                <a:solidFill>
                  <a:srgbClr val="FF0000"/>
                </a:solidFill>
              </a:rPr>
              <a:t>coarse-grained</a:t>
            </a:r>
            <a:r>
              <a:rPr lang="en-US" altLang="zh-CN" sz="2000" dirty="0"/>
              <a:t> for the exploitation of frequency infor-mation and cannot effectively capture the subtle forgery traces of different spatial and frequency resolutions comprehensively.”</a:t>
            </a:r>
            <a:endParaRPr lang="en-US" altLang="zh-CN" dirty="0"/>
          </a:p>
          <a:p>
            <a:r>
              <a:rPr lang="en-US" altLang="zh-CN" sz="2000" dirty="0"/>
              <a:t>	 </a:t>
            </a:r>
            <a:endParaRPr lang="en-US" altLang="zh-CN" sz="2000" dirty="0"/>
          </a:p>
          <a:p>
            <a:r>
              <a:rPr lang="en-US" altLang="zh-CN" sz="2000" dirty="0"/>
              <a:t>	</a:t>
            </a:r>
            <a:r>
              <a:rPr sz="2000" dirty="0"/>
              <a:t>然而，之前的大多数方法采用低频和高频分量进行分析，这往往会导致模型混淆。同时，这些方法对于频率信息的挖掘都是</a:t>
            </a:r>
            <a:r>
              <a:rPr sz="2000" dirty="0">
                <a:solidFill>
                  <a:srgbClr val="FF0000"/>
                </a:solidFill>
              </a:rPr>
              <a:t>粗粒度的</a:t>
            </a:r>
            <a:r>
              <a:rPr sz="2000" dirty="0"/>
              <a:t>，不能全面有效地捕捉不同空间和频率分辨率的细微伪造痕迹。</a:t>
            </a:r>
            <a:endParaRPr sz="2000" dirty="0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cover dir="lu"/>
      </p:transition>
    </mc:Choice>
    <mc:Fallback>
      <p:transition spd="slow" advClick="0">
        <p:cover dir="l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: 圆角 135"/>
          <p:cNvSpPr/>
          <p:nvPr>
            <p:custDataLst>
              <p:tags r:id="rId1"/>
            </p:custDataLst>
          </p:nvPr>
        </p:nvSpPr>
        <p:spPr>
          <a:xfrm>
            <a:off x="497584" y="1282690"/>
            <a:ext cx="10969778" cy="4841587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81000">
                  <a:schemeClr val="accent1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 flipH="1">
            <a:off x="11157558" y="889289"/>
            <a:ext cx="399714" cy="155489"/>
            <a:chOff x="5656049" y="3127606"/>
            <a:chExt cx="240897" cy="93709"/>
          </a:xfrm>
        </p:grpSpPr>
        <p:sp>
          <p:nvSpPr>
            <p:cNvPr id="4" name="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2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1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Text1"/>
          <p:cNvSpPr txBox="1"/>
          <p:nvPr>
            <p:custDataLst>
              <p:tags r:id="rId3"/>
            </p:custDataLst>
          </p:nvPr>
        </p:nvSpPr>
        <p:spPr>
          <a:xfrm>
            <a:off x="922691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论文动机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9" name="Text2"/>
          <p:cNvSpPr/>
          <p:nvPr>
            <p:custDataLst>
              <p:tags r:id="rId4"/>
            </p:custDataLst>
          </p:nvPr>
        </p:nvSpPr>
        <p:spPr>
          <a:xfrm>
            <a:off x="920879" y="1736172"/>
            <a:ext cx="10310707" cy="4100748"/>
          </a:xfrm>
          <a:prstGeom prst="rect">
            <a:avLst/>
          </a:prstGeom>
          <a:ln>
            <a:noFill/>
          </a:ln>
        </p:spPr>
        <p:txBody>
          <a:bodyPr wrap="square" anchor="t" anchorCtr="0">
            <a:normAutofit/>
          </a:bodyPr>
          <a:lstStyle/>
          <a:p>
            <a:pPr marL="0" marR="0" lvl="0" algn="just" defTabSz="914400" rtl="0" eaLnBrk="1" fontAlgn="ctr" latinLnBrk="0" hangingPunct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思源黑体 CN" panose="020B0500000000000000" pitchFamily="34" charset="-122"/>
            </a:endParaRPr>
          </a:p>
        </p:txBody>
      </p:sp>
      <p:pic>
        <p:nvPicPr>
          <p:cNvPr id="5" name="Shape1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65415" y="373523"/>
            <a:ext cx="585216" cy="58521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98049" y="73372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一些解释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  <a:cs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7895" y="1626563"/>
            <a:ext cx="1027721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dirty="0"/>
              <a:t>对于频域的挖掘被认为是</a:t>
            </a:r>
            <a:r>
              <a:rPr sz="2400" dirty="0">
                <a:solidFill>
                  <a:srgbClr val="FF0000"/>
                </a:solidFill>
              </a:rPr>
              <a:t>粗粒度的</a:t>
            </a:r>
            <a:r>
              <a:rPr sz="2400" dirty="0"/>
              <a:t>，主要原因在于傅里叶变换的特性：</a:t>
            </a:r>
            <a:endParaRPr sz="2400" dirty="0"/>
          </a:p>
          <a:p>
            <a:r>
              <a:rPr sz="2400" dirty="0"/>
              <a:t>1. 全局频率信息： 傅里叶变换将图像分解成不同频率的成分，但无法区分这些成分在图像中的具体位置。这意味着傅里叶变换</a:t>
            </a:r>
            <a:r>
              <a:rPr sz="2400" dirty="0">
                <a:solidFill>
                  <a:srgbClr val="FF0000"/>
                </a:solidFill>
              </a:rPr>
              <a:t>只能提供全局频率信息</a:t>
            </a:r>
            <a:r>
              <a:rPr sz="2400" dirty="0"/>
              <a:t>，而无法提供局部频率信息，例如图像中特定区域的纹理细节。</a:t>
            </a:r>
            <a:endParaRPr sz="2400" dirty="0"/>
          </a:p>
          <a:p>
            <a:r>
              <a:rPr sz="2400" dirty="0"/>
              <a:t>2. 缺乏空间分辨率： 傅里叶变换将图像</a:t>
            </a:r>
            <a:r>
              <a:rPr sz="2400" dirty="0">
                <a:solidFill>
                  <a:srgbClr val="FF0000"/>
                </a:solidFill>
              </a:rPr>
              <a:t>视为一个整体进行分析</a:t>
            </a:r>
            <a:r>
              <a:rPr sz="2400" dirty="0"/>
              <a:t>，而忽略了图像中不同区域的差异。这使得傅里叶变换难以捕捉图像中细小的变化，例如伪造图像中的微小痕迹。</a:t>
            </a:r>
            <a:endParaRPr sz="2400" dirty="0"/>
          </a:p>
          <a:p>
            <a:r>
              <a:rPr sz="2400" dirty="0"/>
              <a:t>3. 频率混叠： 当图像的频率成分接近或重叠时，傅里叶变换可能会出现</a:t>
            </a:r>
            <a:r>
              <a:rPr sz="2400" dirty="0">
                <a:solidFill>
                  <a:srgbClr val="FF0000"/>
                </a:solidFill>
              </a:rPr>
              <a:t>频率混叠</a:t>
            </a:r>
            <a:r>
              <a:rPr sz="2400" dirty="0"/>
              <a:t>现象，导致无法准确区分不同的频率成分。</a:t>
            </a:r>
            <a:endParaRPr sz="2400" dirty="0"/>
          </a:p>
          <a:p>
            <a:r>
              <a:rPr sz="2400" dirty="0"/>
              <a:t>4. 对噪声敏感： 傅里叶变换</a:t>
            </a:r>
            <a:r>
              <a:rPr sz="2400" dirty="0">
                <a:solidFill>
                  <a:srgbClr val="FF0000"/>
                </a:solidFill>
              </a:rPr>
              <a:t>对噪声敏感</a:t>
            </a:r>
            <a:r>
              <a:rPr sz="2400" dirty="0"/>
              <a:t>，噪声会干扰频率成分的提取，从而影响伪造检测的性能。</a:t>
            </a:r>
            <a:endParaRPr sz="2400" dirty="0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cover dir="lu"/>
      </p:transition>
    </mc:Choice>
    <mc:Fallback>
      <p:transition spd="slow" advClick="0">
        <p:cover dir="l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: 圆角 135"/>
          <p:cNvSpPr/>
          <p:nvPr>
            <p:custDataLst>
              <p:tags r:id="rId1"/>
            </p:custDataLst>
          </p:nvPr>
        </p:nvSpPr>
        <p:spPr>
          <a:xfrm>
            <a:off x="539134" y="1282690"/>
            <a:ext cx="10969778" cy="4841587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81000">
                  <a:schemeClr val="accent1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 flipH="1">
            <a:off x="11157558" y="889289"/>
            <a:ext cx="399714" cy="155489"/>
            <a:chOff x="5656049" y="3127606"/>
            <a:chExt cx="240897" cy="93709"/>
          </a:xfrm>
        </p:grpSpPr>
        <p:sp>
          <p:nvSpPr>
            <p:cNvPr id="4" name="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2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1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Text1"/>
          <p:cNvSpPr txBox="1"/>
          <p:nvPr>
            <p:custDataLst>
              <p:tags r:id="rId3"/>
            </p:custDataLst>
          </p:nvPr>
        </p:nvSpPr>
        <p:spPr>
          <a:xfrm>
            <a:off x="922691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论文动机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9" name="Text2"/>
          <p:cNvSpPr/>
          <p:nvPr>
            <p:custDataLst>
              <p:tags r:id="rId4"/>
            </p:custDataLst>
          </p:nvPr>
        </p:nvSpPr>
        <p:spPr>
          <a:xfrm>
            <a:off x="920879" y="1736172"/>
            <a:ext cx="10310707" cy="4100748"/>
          </a:xfrm>
          <a:prstGeom prst="rect">
            <a:avLst/>
          </a:prstGeom>
          <a:ln>
            <a:noFill/>
          </a:ln>
        </p:spPr>
        <p:txBody>
          <a:bodyPr wrap="square" anchor="t" anchorCtr="0">
            <a:normAutofit/>
          </a:bodyPr>
          <a:lstStyle/>
          <a:p>
            <a:pPr marL="0" marR="0" lvl="0" algn="just" defTabSz="914400" rtl="0" eaLnBrk="1" fontAlgn="ctr" latinLnBrk="0" hangingPunct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思源黑体 CN" panose="020B0500000000000000" pitchFamily="34" charset="-122"/>
            </a:endParaRPr>
          </a:p>
        </p:txBody>
      </p:sp>
      <p:pic>
        <p:nvPicPr>
          <p:cNvPr id="5" name="Shape1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65415" y="373523"/>
            <a:ext cx="585216" cy="58521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70592" y="72648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针对问题</a:t>
            </a:r>
            <a:endParaRPr lang="zh-CN" altLang="en-US" sz="2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139190" y="1724660"/>
            <a:ext cx="991298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2"/>
                </a:solidFill>
              </a:rPr>
              <a:t>泛化能力差: 现有的人脸伪造检测模型大多基于卷积神经网络 (CNN)，在特定数据集上表现良好，但在未见过的数据集上泛化能力较差。这是因为 CNN 的</a:t>
            </a:r>
            <a:r>
              <a:rPr lang="zh-CN" altLang="en-US" sz="2400" dirty="0">
                <a:solidFill>
                  <a:srgbClr val="FF0000"/>
                </a:solidFill>
              </a:rPr>
              <a:t>感受野有限</a:t>
            </a:r>
            <a:r>
              <a:rPr lang="zh-CN" altLang="en-US" sz="2400" dirty="0">
                <a:solidFill>
                  <a:schemeClr val="bg2"/>
                </a:solidFill>
              </a:rPr>
              <a:t>，容易受到图像特定归纳偏置的影响。</a:t>
            </a:r>
            <a:endParaRPr lang="zh-CN" altLang="en-US" sz="2400" dirty="0">
              <a:solidFill>
                <a:schemeClr val="bg2"/>
              </a:solidFill>
            </a:endParaRPr>
          </a:p>
          <a:p>
            <a:pPr algn="l"/>
            <a:endParaRPr lang="zh-CN" altLang="en-US" sz="2400" dirty="0">
              <a:solidFill>
                <a:schemeClr val="bg2"/>
              </a:solidFill>
            </a:endParaRPr>
          </a:p>
          <a:p>
            <a:pPr algn="l"/>
            <a:r>
              <a:rPr lang="zh-CN" altLang="en-US" sz="2400" dirty="0">
                <a:solidFill>
                  <a:schemeClr val="bg2"/>
                </a:solidFill>
              </a:rPr>
              <a:t>细粒度特征提取: 伪造人脸图像中的伪造痕迹往往非常</a:t>
            </a:r>
            <a:r>
              <a:rPr lang="zh-CN" altLang="en-US" sz="2400" dirty="0">
                <a:solidFill>
                  <a:srgbClr val="FF0000"/>
                </a:solidFill>
              </a:rPr>
              <a:t>细微和精细</a:t>
            </a:r>
            <a:r>
              <a:rPr lang="zh-CN" altLang="en-US" sz="2400" dirty="0">
                <a:solidFill>
                  <a:schemeClr val="bg2"/>
                </a:solidFill>
              </a:rPr>
              <a:t>，例如拼接边界、摩尔纹、模糊痕迹等。传统的视觉 Transformer和频域傅里叶 无法有效地捕捉这些特征，因为其自注意力机制</a:t>
            </a:r>
            <a:r>
              <a:rPr lang="zh-CN" altLang="en-US" sz="2400" dirty="0">
                <a:solidFill>
                  <a:srgbClr val="FF0000"/>
                </a:solidFill>
              </a:rPr>
              <a:t>更强调粗粒度特征</a:t>
            </a:r>
            <a:r>
              <a:rPr lang="zh-CN" altLang="en-US" sz="2400" dirty="0">
                <a:solidFill>
                  <a:schemeClr val="bg2"/>
                </a:solidFill>
              </a:rPr>
              <a:t>，而忽略了细粒度特征细节。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cover dir="lu"/>
      </p:transition>
    </mc:Choice>
    <mc:Fallback>
      <p:transition spd="slow" advClick="0">
        <p:cover dir="l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1"/>
          <p:cNvSpPr txBox="1"/>
          <p:nvPr>
            <p:custDataLst>
              <p:tags r:id="rId1"/>
            </p:custDataLst>
          </p:nvPr>
        </p:nvSpPr>
        <p:spPr>
          <a:xfrm>
            <a:off x="168329" y="1192795"/>
            <a:ext cx="5582464" cy="463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/>
          <a:p>
            <a:pPr marL="0" marR="0" lvl="0" algn="just" defTabSz="914400" rtl="0" eaLnBrk="1" fontAlgn="ctr" latinLnBrk="0" hangingPunct="1"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思源黑体 CN" panose="020B0500000000000000" pitchFamily="34" charset="-122"/>
            </a:endParaRPr>
          </a:p>
        </p:txBody>
      </p:sp>
      <p:sp>
        <p:nvSpPr>
          <p:cNvPr id="2" name="Text2"/>
          <p:cNvSpPr txBox="1"/>
          <p:nvPr>
            <p:custDataLst>
              <p:tags r:id="rId2"/>
            </p:custDataLst>
          </p:nvPr>
        </p:nvSpPr>
        <p:spPr>
          <a:xfrm>
            <a:off x="638297" y="-289064"/>
            <a:ext cx="5256531" cy="1295771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方法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pic>
        <p:nvPicPr>
          <p:cNvPr id="5" name="Shape2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8329" y="421491"/>
            <a:ext cx="585216" cy="585216"/>
          </a:xfrm>
          <a:prstGeom prst="rect">
            <a:avLst/>
          </a:prstGeom>
        </p:spPr>
      </p:pic>
      <p:grpSp>
        <p:nvGrpSpPr>
          <p:cNvPr id="4" name="组合 3"/>
          <p:cNvGrpSpPr/>
          <p:nvPr>
            <p:custDataLst>
              <p:tags r:id="rId5"/>
            </p:custDataLst>
          </p:nvPr>
        </p:nvGrpSpPr>
        <p:grpSpPr>
          <a:xfrm>
            <a:off x="768734" y="2084191"/>
            <a:ext cx="10750166" cy="3524249"/>
            <a:chOff x="768734" y="2084191"/>
            <a:chExt cx="10750166" cy="3524249"/>
          </a:xfrm>
        </p:grpSpPr>
        <p:grpSp>
          <p:nvGrpSpPr>
            <p:cNvPr id="7" name="组合 6"/>
            <p:cNvGrpSpPr/>
            <p:nvPr/>
          </p:nvGrpSpPr>
          <p:grpSpPr>
            <a:xfrm>
              <a:off x="768734" y="2084191"/>
              <a:ext cx="3306428" cy="3524249"/>
              <a:chOff x="-222" y="2084191"/>
              <a:chExt cx="3306428" cy="3524249"/>
            </a:xfrm>
          </p:grpSpPr>
          <p:sp>
            <p:nvSpPr>
              <p:cNvPr id="20" name="矩形 19"/>
              <p:cNvSpPr/>
              <p:nvPr>
                <p:custDataLst>
                  <p:tags r:id="rId6"/>
                </p:custDataLst>
              </p:nvPr>
            </p:nvSpPr>
            <p:spPr>
              <a:xfrm>
                <a:off x="-222" y="2084191"/>
                <a:ext cx="3046158" cy="352424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8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>
                <p:custDataLst>
                  <p:tags r:id="rId7"/>
                </p:custDataLst>
              </p:nvPr>
            </p:nvSpPr>
            <p:spPr>
              <a:xfrm rot="719614" flipH="1">
                <a:off x="2785665" y="2399669"/>
                <a:ext cx="520541" cy="519751"/>
              </a:xfrm>
              <a:custGeom>
                <a:avLst/>
                <a:gdLst>
                  <a:gd name="T0" fmla="*/ 3845 w 3934"/>
                  <a:gd name="T1" fmla="*/ 89 h 3934"/>
                  <a:gd name="T2" fmla="*/ 2313 w 3934"/>
                  <a:gd name="T3" fmla="*/ 0 h 3934"/>
                  <a:gd name="T4" fmla="*/ 0 w 3934"/>
                  <a:gd name="T5" fmla="*/ 2313 h 3934"/>
                  <a:gd name="T6" fmla="*/ 1621 w 3934"/>
                  <a:gd name="T7" fmla="*/ 3934 h 3934"/>
                  <a:gd name="T8" fmla="*/ 3934 w 3934"/>
                  <a:gd name="T9" fmla="*/ 1621 h 3934"/>
                  <a:gd name="T10" fmla="*/ 3845 w 3934"/>
                  <a:gd name="T11" fmla="*/ 89 h 3934"/>
                  <a:gd name="T12" fmla="*/ 3343 w 3934"/>
                  <a:gd name="T13" fmla="*/ 1001 h 3934"/>
                  <a:gd name="T14" fmla="*/ 2933 w 3934"/>
                  <a:gd name="T15" fmla="*/ 1001 h 3934"/>
                  <a:gd name="T16" fmla="*/ 2933 w 3934"/>
                  <a:gd name="T17" fmla="*/ 591 h 3934"/>
                  <a:gd name="T18" fmla="*/ 3343 w 3934"/>
                  <a:gd name="T19" fmla="*/ 591 h 3934"/>
                  <a:gd name="T20" fmla="*/ 3343 w 3934"/>
                  <a:gd name="T21" fmla="*/ 1001 h 3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34" h="3934">
                    <a:moveTo>
                      <a:pt x="3845" y="89"/>
                    </a:moveTo>
                    <a:lnTo>
                      <a:pt x="2313" y="0"/>
                    </a:lnTo>
                    <a:lnTo>
                      <a:pt x="0" y="2313"/>
                    </a:lnTo>
                    <a:lnTo>
                      <a:pt x="1621" y="3934"/>
                    </a:lnTo>
                    <a:lnTo>
                      <a:pt x="3934" y="1621"/>
                    </a:lnTo>
                    <a:lnTo>
                      <a:pt x="3845" y="89"/>
                    </a:lnTo>
                    <a:close/>
                    <a:moveTo>
                      <a:pt x="3343" y="1001"/>
                    </a:moveTo>
                    <a:cubicBezTo>
                      <a:pt x="3230" y="1115"/>
                      <a:pt x="3046" y="1115"/>
                      <a:pt x="2933" y="1001"/>
                    </a:cubicBezTo>
                    <a:cubicBezTo>
                      <a:pt x="2820" y="888"/>
                      <a:pt x="2820" y="705"/>
                      <a:pt x="2933" y="591"/>
                    </a:cubicBezTo>
                    <a:cubicBezTo>
                      <a:pt x="3046" y="478"/>
                      <a:pt x="3230" y="478"/>
                      <a:pt x="3343" y="591"/>
                    </a:cubicBezTo>
                    <a:cubicBezTo>
                      <a:pt x="3456" y="705"/>
                      <a:pt x="3456" y="888"/>
                      <a:pt x="3343" y="1001"/>
                    </a:cubicBezTo>
                    <a:close/>
                  </a:path>
                </a:pathLst>
              </a:cu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 flipH="1">
                <a:off x="430052" y="4040278"/>
                <a:ext cx="2342365" cy="299697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zh-CN" sz="10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3" name="文本框 22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535461" y="3523773"/>
                <a:ext cx="2615881" cy="17532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>
                  <a:buSzPct val="25000"/>
                </a:pPr>
                <a:r>
                  <a:rPr lang="en-US" altLang="zh-CN" b="1" dirty="0">
                    <a:solidFill>
                      <a:srgbClr val="FF0000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中心差分注意（CDA）模块</a:t>
                </a:r>
                <a:endParaRPr lang="en-US" altLang="zh-CN" b="1" dirty="0">
                  <a:solidFill>
                    <a:srgbClr val="FF0000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buSzPct val="25000"/>
                </a:pPr>
                <a:endParaRPr lang="en-US" altLang="zh-CN" b="1" dirty="0">
                  <a:solidFill>
                    <a:srgbClr val="FF0000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buSzPct val="25000"/>
                </a:pPr>
                <a:r>
                  <a:rPr lang="en-US" altLang="zh-CN" b="1" dirty="0">
                    <a:solidFill>
                      <a:srgbClr val="FF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sym typeface="+mn-ea"/>
                  </a:rPr>
                  <a:t>Central Difference Attention</a:t>
                </a:r>
                <a:endParaRPr lang="en-US" altLang="zh-CN" b="1" dirty="0">
                  <a:solidFill>
                    <a:srgbClr val="FF0000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buSzPct val="25000"/>
                </a:pPr>
                <a:endParaRPr lang="en-US" altLang="zh-CN" b="1" dirty="0">
                  <a:solidFill>
                    <a:srgbClr val="FF0000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4" name="文本框 23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454820" y="2967832"/>
                <a:ext cx="234236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>
                  <a:buSzPct val="25000"/>
                </a:pPr>
                <a:r>
                  <a:rPr lang="en-US" altLang="zh-CN" sz="2800" b="1" dirty="0"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01</a:t>
                </a:r>
                <a:endParaRPr lang="en-US" altLang="zh-CN" sz="2800" b="1" dirty="0">
                  <a:latin typeface="等线 Light" panose="02010600030101010101" pitchFamily="2" charset="-122"/>
                  <a:ea typeface="等线 Light" panose="02010600030101010101" pitchFamily="2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490603" y="2084191"/>
              <a:ext cx="3306428" cy="3524249"/>
              <a:chOff x="2737343" y="2084191"/>
              <a:chExt cx="3306428" cy="3524249"/>
            </a:xfrm>
          </p:grpSpPr>
          <p:sp>
            <p:nvSpPr>
              <p:cNvPr id="15" name="矩形 14"/>
              <p:cNvSpPr/>
              <p:nvPr>
                <p:custDataLst>
                  <p:tags r:id="rId10"/>
                </p:custDataLst>
              </p:nvPr>
            </p:nvSpPr>
            <p:spPr>
              <a:xfrm>
                <a:off x="2737343" y="2084191"/>
                <a:ext cx="3046158" cy="352424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8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>
                <p:custDataLst>
                  <p:tags r:id="rId11"/>
                </p:custDataLst>
              </p:nvPr>
            </p:nvSpPr>
            <p:spPr>
              <a:xfrm rot="719614" flipH="1">
                <a:off x="5523230" y="2399669"/>
                <a:ext cx="520541" cy="519751"/>
              </a:xfrm>
              <a:custGeom>
                <a:avLst/>
                <a:gdLst>
                  <a:gd name="T0" fmla="*/ 3845 w 3934"/>
                  <a:gd name="T1" fmla="*/ 89 h 3934"/>
                  <a:gd name="T2" fmla="*/ 2313 w 3934"/>
                  <a:gd name="T3" fmla="*/ 0 h 3934"/>
                  <a:gd name="T4" fmla="*/ 0 w 3934"/>
                  <a:gd name="T5" fmla="*/ 2313 h 3934"/>
                  <a:gd name="T6" fmla="*/ 1621 w 3934"/>
                  <a:gd name="T7" fmla="*/ 3934 h 3934"/>
                  <a:gd name="T8" fmla="*/ 3934 w 3934"/>
                  <a:gd name="T9" fmla="*/ 1621 h 3934"/>
                  <a:gd name="T10" fmla="*/ 3845 w 3934"/>
                  <a:gd name="T11" fmla="*/ 89 h 3934"/>
                  <a:gd name="T12" fmla="*/ 3343 w 3934"/>
                  <a:gd name="T13" fmla="*/ 1001 h 3934"/>
                  <a:gd name="T14" fmla="*/ 2933 w 3934"/>
                  <a:gd name="T15" fmla="*/ 1001 h 3934"/>
                  <a:gd name="T16" fmla="*/ 2933 w 3934"/>
                  <a:gd name="T17" fmla="*/ 591 h 3934"/>
                  <a:gd name="T18" fmla="*/ 3343 w 3934"/>
                  <a:gd name="T19" fmla="*/ 591 h 3934"/>
                  <a:gd name="T20" fmla="*/ 3343 w 3934"/>
                  <a:gd name="T21" fmla="*/ 1001 h 3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34" h="3934">
                    <a:moveTo>
                      <a:pt x="3845" y="89"/>
                    </a:moveTo>
                    <a:lnTo>
                      <a:pt x="2313" y="0"/>
                    </a:lnTo>
                    <a:lnTo>
                      <a:pt x="0" y="2313"/>
                    </a:lnTo>
                    <a:lnTo>
                      <a:pt x="1621" y="3934"/>
                    </a:lnTo>
                    <a:lnTo>
                      <a:pt x="3934" y="1621"/>
                    </a:lnTo>
                    <a:lnTo>
                      <a:pt x="3845" y="89"/>
                    </a:lnTo>
                    <a:close/>
                    <a:moveTo>
                      <a:pt x="3343" y="1001"/>
                    </a:moveTo>
                    <a:cubicBezTo>
                      <a:pt x="3230" y="1115"/>
                      <a:pt x="3046" y="1115"/>
                      <a:pt x="2933" y="1001"/>
                    </a:cubicBezTo>
                    <a:cubicBezTo>
                      <a:pt x="2820" y="888"/>
                      <a:pt x="2820" y="705"/>
                      <a:pt x="2933" y="591"/>
                    </a:cubicBezTo>
                    <a:cubicBezTo>
                      <a:pt x="3046" y="478"/>
                      <a:pt x="3230" y="478"/>
                      <a:pt x="3343" y="591"/>
                    </a:cubicBezTo>
                    <a:cubicBezTo>
                      <a:pt x="3456" y="705"/>
                      <a:pt x="3456" y="888"/>
                      <a:pt x="3343" y="10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矩形 16"/>
              <p:cNvSpPr/>
              <p:nvPr/>
            </p:nvSpPr>
            <p:spPr>
              <a:xfrm flipH="1">
                <a:off x="3167617" y="4040278"/>
                <a:ext cx="2342365" cy="299697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zh-CN" sz="10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8" name="文本框 17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3167238" y="3460555"/>
                <a:ext cx="2573655" cy="1691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>
                  <a:buSzPct val="25000"/>
                </a:pPr>
                <a:r>
                  <a:rPr lang="en-US" altLang="zh-CN" b="1" dirty="0">
                    <a:solidFill>
                      <a:srgbClr val="FF0000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   </a:t>
                </a:r>
                <a:r>
                  <a:rPr lang="en-US" altLang="zh-CN" b="1" dirty="0">
                    <a:solidFill>
                      <a:srgbClr val="FF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sym typeface="+mn-ea"/>
                  </a:rPr>
                  <a:t>中心差分注意变压器（CDAT）模块</a:t>
                </a:r>
                <a:endParaRPr lang="en-US" altLang="zh-CN" b="1" dirty="0">
                  <a:solidFill>
                    <a:srgbClr val="FF0000"/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+mn-ea"/>
                </a:endParaRPr>
              </a:p>
              <a:p>
                <a:pPr>
                  <a:buSzPct val="25000"/>
                </a:pPr>
                <a:endParaRPr lang="zh-CN" altLang="en-US" sz="1600">
                  <a:solidFill>
                    <a:srgbClr val="FF0000"/>
                  </a:solidFill>
                  <a:sym typeface="+mn-ea"/>
                </a:endParaRPr>
              </a:p>
              <a:p>
                <a:pPr>
                  <a:buSzPct val="25000"/>
                </a:pPr>
                <a:endParaRPr lang="zh-CN" altLang="en-US" sz="1600">
                  <a:solidFill>
                    <a:srgbClr val="FF0000"/>
                  </a:solidFill>
                  <a:sym typeface="+mn-ea"/>
                </a:endParaRPr>
              </a:p>
              <a:p>
                <a:pPr>
                  <a:buSzPct val="25000"/>
                </a:pPr>
                <a:r>
                  <a:rPr lang="en-US" altLang="zh-CN" sz="1800" b="1" dirty="0">
                    <a:solidFill>
                      <a:srgbClr val="FF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sym typeface="+mn-ea"/>
                  </a:rPr>
                  <a:t>Central Difference Attention Transformer</a:t>
                </a:r>
                <a:endParaRPr lang="en-US" altLang="zh-CN" sz="1800" b="1" dirty="0">
                  <a:solidFill>
                    <a:srgbClr val="FF0000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3167620" y="2967832"/>
                <a:ext cx="234236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>
                  <a:buSzPct val="25000"/>
                </a:pPr>
                <a:r>
                  <a:rPr lang="en-US" altLang="zh-CN" sz="2800" b="1" dirty="0"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02</a:t>
                </a:r>
                <a:endParaRPr lang="en-US" altLang="zh-CN" sz="2800" b="1" dirty="0">
                  <a:latin typeface="等线 Light" panose="02010600030101010101" pitchFamily="2" charset="-122"/>
                  <a:ea typeface="等线 Light" panose="02010600030101010101" pitchFamily="2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8212472" y="2084191"/>
              <a:ext cx="3306428" cy="3524249"/>
              <a:chOff x="8212472" y="2084191"/>
              <a:chExt cx="3306428" cy="3524249"/>
            </a:xfrm>
          </p:grpSpPr>
          <p:sp>
            <p:nvSpPr>
              <p:cNvPr id="10" name="矩形 9"/>
              <p:cNvSpPr/>
              <p:nvPr>
                <p:custDataLst>
                  <p:tags r:id="rId14"/>
                </p:custDataLst>
              </p:nvPr>
            </p:nvSpPr>
            <p:spPr>
              <a:xfrm>
                <a:off x="8212472" y="2084191"/>
                <a:ext cx="3046158" cy="352424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8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>
                <p:custDataLst>
                  <p:tags r:id="rId15"/>
                </p:custDataLst>
              </p:nvPr>
            </p:nvSpPr>
            <p:spPr>
              <a:xfrm rot="719614" flipH="1">
                <a:off x="10998359" y="2399669"/>
                <a:ext cx="520541" cy="519751"/>
              </a:xfrm>
              <a:custGeom>
                <a:avLst/>
                <a:gdLst>
                  <a:gd name="T0" fmla="*/ 3845 w 3934"/>
                  <a:gd name="T1" fmla="*/ 89 h 3934"/>
                  <a:gd name="T2" fmla="*/ 2313 w 3934"/>
                  <a:gd name="T3" fmla="*/ 0 h 3934"/>
                  <a:gd name="T4" fmla="*/ 0 w 3934"/>
                  <a:gd name="T5" fmla="*/ 2313 h 3934"/>
                  <a:gd name="T6" fmla="*/ 1621 w 3934"/>
                  <a:gd name="T7" fmla="*/ 3934 h 3934"/>
                  <a:gd name="T8" fmla="*/ 3934 w 3934"/>
                  <a:gd name="T9" fmla="*/ 1621 h 3934"/>
                  <a:gd name="T10" fmla="*/ 3845 w 3934"/>
                  <a:gd name="T11" fmla="*/ 89 h 3934"/>
                  <a:gd name="T12" fmla="*/ 3343 w 3934"/>
                  <a:gd name="T13" fmla="*/ 1001 h 3934"/>
                  <a:gd name="T14" fmla="*/ 2933 w 3934"/>
                  <a:gd name="T15" fmla="*/ 1001 h 3934"/>
                  <a:gd name="T16" fmla="*/ 2933 w 3934"/>
                  <a:gd name="T17" fmla="*/ 591 h 3934"/>
                  <a:gd name="T18" fmla="*/ 3343 w 3934"/>
                  <a:gd name="T19" fmla="*/ 591 h 3934"/>
                  <a:gd name="T20" fmla="*/ 3343 w 3934"/>
                  <a:gd name="T21" fmla="*/ 1001 h 3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34" h="3934">
                    <a:moveTo>
                      <a:pt x="3845" y="89"/>
                    </a:moveTo>
                    <a:lnTo>
                      <a:pt x="2313" y="0"/>
                    </a:lnTo>
                    <a:lnTo>
                      <a:pt x="0" y="2313"/>
                    </a:lnTo>
                    <a:lnTo>
                      <a:pt x="1621" y="3934"/>
                    </a:lnTo>
                    <a:lnTo>
                      <a:pt x="3934" y="1621"/>
                    </a:lnTo>
                    <a:lnTo>
                      <a:pt x="3845" y="89"/>
                    </a:lnTo>
                    <a:close/>
                    <a:moveTo>
                      <a:pt x="3343" y="1001"/>
                    </a:moveTo>
                    <a:cubicBezTo>
                      <a:pt x="3230" y="1115"/>
                      <a:pt x="3046" y="1115"/>
                      <a:pt x="2933" y="1001"/>
                    </a:cubicBezTo>
                    <a:cubicBezTo>
                      <a:pt x="2820" y="888"/>
                      <a:pt x="2820" y="705"/>
                      <a:pt x="2933" y="591"/>
                    </a:cubicBezTo>
                    <a:cubicBezTo>
                      <a:pt x="3046" y="478"/>
                      <a:pt x="3230" y="478"/>
                      <a:pt x="3343" y="591"/>
                    </a:cubicBezTo>
                    <a:cubicBezTo>
                      <a:pt x="3456" y="705"/>
                      <a:pt x="3456" y="888"/>
                      <a:pt x="3343" y="1001"/>
                    </a:cubicBezTo>
                    <a:close/>
                  </a:path>
                </a:pathLst>
              </a:cu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 flipH="1">
                <a:off x="8642746" y="4040278"/>
                <a:ext cx="2342365" cy="299697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zh-CN" sz="10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3" name="文本框 12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8695451" y="3431028"/>
                <a:ext cx="2563133" cy="181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>
                  <a:buSzPct val="25000"/>
                </a:pPr>
                <a:r>
                  <a:rPr lang="en-US" altLang="zh-CN" b="1" dirty="0">
                    <a:solidFill>
                      <a:srgbClr val="FF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sym typeface="+mn-ea"/>
                  </a:rPr>
                  <a:t>高频小波采样器（HWS）模块</a:t>
                </a:r>
                <a:endParaRPr lang="en-US" altLang="zh-CN" b="1" dirty="0">
                  <a:solidFill>
                    <a:srgbClr val="FF0000"/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+mn-ea"/>
                </a:endParaRPr>
              </a:p>
              <a:p>
                <a:pPr>
                  <a:buSzPct val="25000"/>
                </a:pPr>
                <a:endParaRPr lang="en-US" altLang="zh-CN" sz="2000" b="1" dirty="0">
                  <a:solidFill>
                    <a:srgbClr val="FF0000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buSzPct val="25000"/>
                </a:pPr>
                <a:r>
                  <a:rPr lang="en-US" altLang="zh-CN" sz="1800" b="1" dirty="0">
                    <a:solidFill>
                      <a:srgbClr val="FF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sym typeface="+mn-ea"/>
                  </a:rPr>
                  <a:t>High-frequency Wavelet Sampler</a:t>
                </a:r>
                <a:endParaRPr lang="en-US" altLang="zh-CN" sz="1800" b="1" dirty="0">
                  <a:solidFill>
                    <a:srgbClr val="FF0000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buSzPct val="25000"/>
                </a:pPr>
                <a:endParaRPr lang="en-US" altLang="zh-CN" sz="2000" b="1" dirty="0">
                  <a:solidFill>
                    <a:srgbClr val="FF0000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4" name="文本框 13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8642749" y="2967832"/>
                <a:ext cx="234236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>
                  <a:buSzPct val="25000"/>
                </a:pPr>
                <a:r>
                  <a:rPr lang="en-US" altLang="zh-CN" sz="2800" b="1" dirty="0"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03</a:t>
                </a:r>
                <a:endParaRPr lang="en-US" altLang="zh-CN" sz="2800" b="1" dirty="0">
                  <a:latin typeface="等线 Light" panose="02010600030101010101" pitchFamily="2" charset="-122"/>
                  <a:ea typeface="等线 Light" panose="02010600030101010101" pitchFamily="2" charset="-122"/>
                </a:endParaRPr>
              </a:p>
            </p:txBody>
          </p:sp>
        </p:grpSp>
      </p:grpSp>
      <p:sp>
        <p:nvSpPr>
          <p:cNvPr id="26" name="文本框 25"/>
          <p:cNvSpPr txBox="1"/>
          <p:nvPr/>
        </p:nvSpPr>
        <p:spPr>
          <a:xfrm>
            <a:off x="5586669" y="118721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总览</a:t>
            </a:r>
            <a:endParaRPr lang="zh-CN" altLang="en-US" sz="2800" dirty="0"/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over dir="lu"/>
      </p:transition>
    </mc:Choice>
    <mc:Fallback>
      <p:transition spd="slow">
        <p:cover dir="l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8329" y="421491"/>
            <a:ext cx="585216" cy="585216"/>
          </a:xfrm>
          <a:prstGeom prst="rect">
            <a:avLst/>
          </a:prstGeom>
        </p:spPr>
      </p:pic>
      <p:sp>
        <p:nvSpPr>
          <p:cNvPr id="27" name="Text2"/>
          <p:cNvSpPr txBox="1"/>
          <p:nvPr>
            <p:custDataLst>
              <p:tags r:id="rId3"/>
            </p:custDataLst>
          </p:nvPr>
        </p:nvSpPr>
        <p:spPr>
          <a:xfrm>
            <a:off x="638297" y="330051"/>
            <a:ext cx="1008609" cy="68326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22A2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方法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525995" y="429751"/>
            <a:ext cx="32539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</a:pPr>
            <a:r>
              <a:rPr lang="zh-CN" altLang="en-US" sz="3200" dirty="0"/>
              <a:t>总体架构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75" y="1006475"/>
            <a:ext cx="10720070" cy="30181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13155" y="3954145"/>
            <a:ext cx="92271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zh-CN" altLang="en-US"/>
              <a:t>分为 4 个阶段，每个阶段包含多个 Central Difference Attention Transformer (CDAT) 块。</a:t>
            </a:r>
            <a:endParaRPr lang="zh-CN" altLang="en-US"/>
          </a:p>
          <a:p>
            <a:r>
              <a:rPr lang="zh-CN" altLang="en-US"/>
              <a:t>CDAT 块由 CDA 模块、MLP 层和 LN 层组成。</a:t>
            </a:r>
            <a:endParaRPr lang="zh-CN" altLang="en-US"/>
          </a:p>
          <a:p>
            <a:r>
              <a:rPr lang="zh-CN" altLang="en-US"/>
              <a:t>CDA 模块用于捕获细粒度特征，MLP 层用于特征学习，LN 层用于特征归一化。</a:t>
            </a:r>
            <a:endParaRPr lang="zh-CN" altLang="en-US"/>
          </a:p>
          <a:p>
            <a:r>
              <a:rPr lang="zh-CN" altLang="en-US"/>
              <a:t>每个 CDAT 块之间使用残差连接。</a:t>
            </a:r>
            <a:endParaRPr lang="zh-CN" altLang="en-US"/>
          </a:p>
          <a:p>
            <a:r>
              <a:rPr lang="zh-CN" altLang="en-US"/>
              <a:t>在相邻的两个阶段之间，使用  (HWS) 层进行下采样。</a:t>
            </a:r>
            <a:endParaRPr lang="zh-CN" altLang="en-US"/>
          </a:p>
          <a:p>
            <a:r>
              <a:rPr lang="zh-CN" altLang="en-US"/>
              <a:t>将 Stem 层的输出通过 Locality Skip Connection (LSC) 连接到 Backbone 中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over dir="lu"/>
      </p:transition>
    </mc:Choice>
    <mc:Fallback>
      <p:transition spd="slow">
        <p:cover dir="l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8329" y="421491"/>
            <a:ext cx="585216" cy="585216"/>
          </a:xfrm>
          <a:prstGeom prst="rect">
            <a:avLst/>
          </a:prstGeom>
        </p:spPr>
      </p:pic>
      <p:sp>
        <p:nvSpPr>
          <p:cNvPr id="27" name="Text2"/>
          <p:cNvSpPr txBox="1"/>
          <p:nvPr>
            <p:custDataLst>
              <p:tags r:id="rId3"/>
            </p:custDataLst>
          </p:nvPr>
        </p:nvSpPr>
        <p:spPr>
          <a:xfrm>
            <a:off x="638297" y="330051"/>
            <a:ext cx="1008609" cy="68326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22A2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方法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525995" y="429751"/>
            <a:ext cx="32539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</a:pPr>
            <a:r>
              <a:rPr lang="zh-CN" altLang="en-US" sz="3200" dirty="0"/>
              <a:t>总体架构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95" y="1006475"/>
            <a:ext cx="9488170" cy="2922270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 flipH="1">
            <a:off x="2309495" y="3271520"/>
            <a:ext cx="134620" cy="9817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280" y="4317365"/>
            <a:ext cx="29610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将输入的 H × W RGB 图像转换为 H^4 × W^4 × C patch embeddings。</a:t>
            </a:r>
            <a:endParaRPr lang="zh-CN" altLang="en-US"/>
          </a:p>
          <a:p>
            <a:r>
              <a:rPr lang="zh-CN" altLang="en-US"/>
              <a:t>由 4x4 非重叠卷积、7x7 深度可分离卷积块和 1x1 卷积组成。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2280" y="1449070"/>
            <a:ext cx="23761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 和 W 是图像的尺寸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是通道数</a:t>
            </a:r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>
            <a:off x="3843020" y="3451225"/>
            <a:ext cx="218440" cy="9944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644265" y="4505325"/>
            <a:ext cx="37636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CDAT 块由 CDA 模块、MLP 层和 LN 层组成。</a:t>
            </a:r>
            <a:endParaRPr lang="zh-CN" altLang="en-US"/>
          </a:p>
          <a:p>
            <a:r>
              <a:rPr lang="zh-CN" altLang="en-US"/>
              <a:t>CDA 模块用于捕获细粒度特征，MLP 层用于特征学习，LN 层用于特征归一化。</a:t>
            </a:r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6403340" y="3489325"/>
            <a:ext cx="1180465" cy="9112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468870" y="4505325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HWS 层通过小波变换将特征图分解为 LL、LH、HL 和 HH 子带。</a:t>
            </a:r>
            <a:endParaRPr lang="zh-CN" altLang="en-US"/>
          </a:p>
          <a:p>
            <a:r>
              <a:rPr lang="zh-CN" altLang="en-US"/>
              <a:t>丢弃 LL 子带，保留 LH、HL 和 HH 子带，并聚合它们生成多通道高频特征。</a:t>
            </a:r>
            <a:endParaRPr lang="zh-CN" altLang="en-US"/>
          </a:p>
          <a:p>
            <a:r>
              <a:rPr lang="zh-CN" altLang="en-US"/>
              <a:t>HWS 层还可以将特征图的尺寸减半，并将特征维度加倍。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over dir="lu"/>
      </p:transition>
    </mc:Choice>
    <mc:Fallback>
      <p:transition spd="slow">
        <p:cover dir="l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: 圆角 135"/>
          <p:cNvSpPr/>
          <p:nvPr>
            <p:custDataLst>
              <p:tags r:id="rId1"/>
            </p:custDataLst>
          </p:nvPr>
        </p:nvSpPr>
        <p:spPr>
          <a:xfrm>
            <a:off x="509749" y="1159327"/>
            <a:ext cx="10969778" cy="4841587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81000">
                  <a:schemeClr val="accent1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 flipH="1">
            <a:off x="11157558" y="889289"/>
            <a:ext cx="399714" cy="155489"/>
            <a:chOff x="5656049" y="3127606"/>
            <a:chExt cx="240897" cy="93709"/>
          </a:xfrm>
        </p:grpSpPr>
        <p:sp>
          <p:nvSpPr>
            <p:cNvPr id="4" name="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2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1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Text1"/>
          <p:cNvSpPr txBox="1"/>
          <p:nvPr>
            <p:custDataLst>
              <p:tags r:id="rId3"/>
            </p:custDataLst>
          </p:nvPr>
        </p:nvSpPr>
        <p:spPr>
          <a:xfrm>
            <a:off x="800771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方法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9" name="Text2"/>
          <p:cNvSpPr/>
          <p:nvPr>
            <p:custDataLst>
              <p:tags r:id="rId4"/>
            </p:custDataLst>
          </p:nvPr>
        </p:nvSpPr>
        <p:spPr>
          <a:xfrm>
            <a:off x="920879" y="1736172"/>
            <a:ext cx="10310707" cy="4100748"/>
          </a:xfrm>
          <a:prstGeom prst="rect">
            <a:avLst/>
          </a:prstGeom>
          <a:ln>
            <a:noFill/>
          </a:ln>
        </p:spPr>
        <p:txBody>
          <a:bodyPr wrap="square" anchor="t" anchorCtr="0">
            <a:normAutofit/>
          </a:bodyPr>
          <a:lstStyle/>
          <a:p>
            <a:pPr marL="0" marR="0" lvl="0" algn="just" defTabSz="914400" rtl="0" eaLnBrk="1" fontAlgn="ctr" latinLnBrk="0" hangingPunct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思源黑体 CN" panose="020B0500000000000000" pitchFamily="34" charset="-122"/>
            </a:endParaRPr>
          </a:p>
        </p:txBody>
      </p:sp>
      <p:pic>
        <p:nvPicPr>
          <p:cNvPr id="5" name="Shape1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65415" y="373523"/>
            <a:ext cx="585216" cy="58521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374255" y="1433830"/>
            <a:ext cx="4215130" cy="4566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CDA 的工作原理：</a:t>
            </a:r>
            <a:endParaRPr lang="zh-CN" altLang="en-US"/>
          </a:p>
          <a:p>
            <a:r>
              <a:rPr lang="zh-CN" altLang="en-US"/>
              <a:t>查询特征提取: 使用标准卷积层提取输入特征图的</a:t>
            </a:r>
            <a:r>
              <a:rPr lang="zh-CN" altLang="en-US">
                <a:solidFill>
                  <a:srgbClr val="FF0000"/>
                </a:solidFill>
              </a:rPr>
              <a:t>像素强度信息</a:t>
            </a:r>
            <a:r>
              <a:rPr lang="zh-CN" altLang="en-US"/>
              <a:t>，作为查询特征。</a:t>
            </a:r>
            <a:endParaRPr lang="zh-CN" altLang="en-US"/>
          </a:p>
          <a:p>
            <a:r>
              <a:rPr lang="zh-CN" altLang="en-US"/>
              <a:t>中心差分操作: 对查询特征进行局部中心差分操作，生成包含像素强度信息和像素梯度信息的特征图。中心差分操作可以捕捉图像中</a:t>
            </a:r>
            <a:r>
              <a:rPr lang="zh-CN" altLang="en-US">
                <a:solidFill>
                  <a:srgbClr val="FF0000"/>
                </a:solidFill>
              </a:rPr>
              <a:t>细微的局部变化，例如边缘、纹理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生成键值对: 将中心差分操作后的特征图分别</a:t>
            </a:r>
            <a:r>
              <a:rPr lang="zh-CN" altLang="en-US">
                <a:solidFill>
                  <a:srgbClr val="FF0000"/>
                </a:solidFill>
              </a:rPr>
              <a:t>投影成键和值特征，并与查询特征进行匹配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自注意力机制: 使用多头自注意力机制计算查询特征与键特征之间的相关性，并</a:t>
            </a:r>
            <a:r>
              <a:rPr lang="zh-CN" altLang="en-US">
                <a:solidFill>
                  <a:srgbClr val="FF0000"/>
                </a:solidFill>
              </a:rPr>
              <a:t>根据相关性聚合</a:t>
            </a:r>
            <a:r>
              <a:rPr lang="zh-CN" altLang="en-US"/>
              <a:t>来自值特征的特征信息。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072130" y="484505"/>
            <a:ext cx="6958330" cy="474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buSzPct val="25000"/>
            </a:pPr>
            <a:r>
              <a:rPr lang="en-US" altLang="zh-CN" sz="20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中心差分注意模块  (</a:t>
            </a:r>
            <a:r>
              <a:rPr lang="en-US" altLang="zh-CN" sz="20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Central Difference Attention)（CDA）</a:t>
            </a:r>
            <a:endParaRPr lang="en-US" altLang="zh-CN" sz="3200" b="1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320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595" y="1736090"/>
            <a:ext cx="6403975" cy="369316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cover dir="lu"/>
      </p:transition>
    </mc:Choice>
    <mc:Fallback>
      <p:transition spd="slow" advClick="0">
        <p:cover dir="l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: 圆角 135"/>
          <p:cNvSpPr/>
          <p:nvPr>
            <p:custDataLst>
              <p:tags r:id="rId1"/>
            </p:custDataLst>
          </p:nvPr>
        </p:nvSpPr>
        <p:spPr>
          <a:xfrm>
            <a:off x="509749" y="1159327"/>
            <a:ext cx="10969778" cy="4841587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81000">
                  <a:schemeClr val="accent1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 flipH="1">
            <a:off x="11157558" y="889289"/>
            <a:ext cx="399714" cy="155489"/>
            <a:chOff x="5656049" y="3127606"/>
            <a:chExt cx="240897" cy="93709"/>
          </a:xfrm>
        </p:grpSpPr>
        <p:sp>
          <p:nvSpPr>
            <p:cNvPr id="4" name="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2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1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Text1"/>
          <p:cNvSpPr txBox="1"/>
          <p:nvPr>
            <p:custDataLst>
              <p:tags r:id="rId3"/>
            </p:custDataLst>
          </p:nvPr>
        </p:nvSpPr>
        <p:spPr>
          <a:xfrm>
            <a:off x="800771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方法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9" name="Text2"/>
          <p:cNvSpPr/>
          <p:nvPr>
            <p:custDataLst>
              <p:tags r:id="rId4"/>
            </p:custDataLst>
          </p:nvPr>
        </p:nvSpPr>
        <p:spPr>
          <a:xfrm>
            <a:off x="920879" y="1736172"/>
            <a:ext cx="10310707" cy="4100748"/>
          </a:xfrm>
          <a:prstGeom prst="rect">
            <a:avLst/>
          </a:prstGeom>
          <a:ln>
            <a:noFill/>
          </a:ln>
        </p:spPr>
        <p:txBody>
          <a:bodyPr wrap="square" anchor="t" anchorCtr="0">
            <a:normAutofit/>
          </a:bodyPr>
          <a:lstStyle/>
          <a:p>
            <a:pPr marL="0" marR="0" lvl="0" algn="just" defTabSz="914400" rtl="0" eaLnBrk="1" fontAlgn="ctr" latinLnBrk="0" hangingPunct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思源黑体 CN" panose="020B0500000000000000" pitchFamily="34" charset="-122"/>
            </a:endParaRPr>
          </a:p>
        </p:txBody>
      </p:sp>
      <p:pic>
        <p:nvPicPr>
          <p:cNvPr id="5" name="Shape1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65415" y="373523"/>
            <a:ext cx="585216" cy="58521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072130" y="484505"/>
            <a:ext cx="6958330" cy="474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buSzPct val="25000"/>
            </a:pPr>
            <a:r>
              <a:rPr lang="en-US" altLang="zh-CN" sz="20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中心差分注意模块  (</a:t>
            </a:r>
            <a:r>
              <a:rPr lang="en-US" altLang="zh-CN" sz="20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Central Difference Attention)（CDA）</a:t>
            </a:r>
            <a:endParaRPr lang="en-US" altLang="zh-CN" sz="3200" b="1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3200"/>
          </a:p>
        </p:txBody>
      </p:sp>
      <p:sp>
        <p:nvSpPr>
          <p:cNvPr id="10" name="文本框 9"/>
          <p:cNvSpPr txBox="1"/>
          <p:nvPr/>
        </p:nvSpPr>
        <p:spPr>
          <a:xfrm>
            <a:off x="1192530" y="1325880"/>
            <a:ext cx="911923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ym typeface="+mn-ea"/>
              </a:rPr>
              <a:t>CDA 的优势：</a:t>
            </a:r>
            <a:endParaRPr lang="zh-CN" altLang="en-US" sz="2400"/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捕捉细微特征: 中心差分操作可以捕捉图像中细微的局部变化，从而增强模型对伪造痕迹的识别能力。</a:t>
            </a:r>
            <a:endParaRPr lang="zh-CN" altLang="en-US"/>
          </a:p>
          <a:p>
            <a:r>
              <a:rPr lang="zh-CN" altLang="en-US">
                <a:sym typeface="+mn-ea"/>
              </a:rPr>
              <a:t>全局视角: 多头自注意力机制能够从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全局视角建模特征之间的关系</a:t>
            </a:r>
            <a:r>
              <a:rPr lang="zh-CN" altLang="en-US">
                <a:sym typeface="+mn-ea"/>
              </a:rPr>
              <a:t>，从而更好地捕捉伪造痕迹的内在规律。</a:t>
            </a:r>
            <a:endParaRPr lang="zh-CN" altLang="en-US"/>
          </a:p>
          <a:p>
            <a:r>
              <a:rPr lang="zh-CN" altLang="en-US">
                <a:sym typeface="+mn-ea"/>
              </a:rPr>
              <a:t>不变性: 中心差分操作对图像的仿射变换具有不变性，从而提高了模型对图像变换的鲁棒性。</a:t>
            </a:r>
            <a:endParaRPr lang="zh-CN" altLang="en-US"/>
          </a:p>
          <a:p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CDA 与其他方法的比较：</a:t>
            </a:r>
            <a:endParaRPr lang="zh-CN" altLang="en-US" sz="2400"/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标准自注意力机制 (Att.):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只关注粗粒度的全局信息</a:t>
            </a:r>
            <a:r>
              <a:rPr lang="zh-CN" altLang="en-US">
                <a:sym typeface="+mn-ea"/>
              </a:rPr>
              <a:t>，无法捕捉细微的伪造痕迹。</a:t>
            </a:r>
            <a:endParaRPr lang="zh-CN" altLang="en-US"/>
          </a:p>
          <a:p>
            <a:r>
              <a:rPr lang="zh-CN" altLang="en-US">
                <a:sym typeface="+mn-ea"/>
              </a:rPr>
              <a:t>中心差分卷积 (CDC):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能够捕捉细微特征，但无法建模全局关系</a:t>
            </a:r>
            <a:r>
              <a:rPr lang="zh-CN" altLang="en-US">
                <a:sym typeface="+mn-ea"/>
              </a:rPr>
              <a:t>，导致模型表达能力受限。</a:t>
            </a:r>
            <a:endParaRPr lang="zh-CN" altLang="en-US"/>
          </a:p>
          <a:p>
            <a:r>
              <a:rPr lang="zh-CN" altLang="en-US">
                <a:sym typeface="+mn-ea"/>
              </a:rPr>
              <a:t>CDA: 结合了中心差分操作和自注意力机制的优势，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能够从全局视角捕捉细微且不变的伪造痕迹</a:t>
            </a:r>
            <a:r>
              <a:rPr lang="zh-CN" altLang="en-US">
                <a:sym typeface="+mn-ea"/>
              </a:rPr>
              <a:t>，从而提高了模型的性能。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cover dir="lu"/>
      </p:transition>
    </mc:Choice>
    <mc:Fallback>
      <p:transition spd="slow" advClick="0">
        <p:cover dir="l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矩形 2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660400" y="2292427"/>
              <a:ext cx="5356922" cy="1093100"/>
              <a:chOff x="1180016" y="2310250"/>
              <a:chExt cx="5356922" cy="1093100"/>
            </a:xfrm>
          </p:grpSpPr>
          <p:sp>
            <p:nvSpPr>
              <p:cNvPr id="5" name="矩形: 圆角 4"/>
              <p:cNvSpPr/>
              <p:nvPr/>
            </p:nvSpPr>
            <p:spPr>
              <a:xfrm>
                <a:off x="1180016" y="2310250"/>
                <a:ext cx="5356922" cy="10931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1406318" y="2512892"/>
                <a:ext cx="4968381" cy="769441"/>
                <a:chOff x="1406318" y="2550741"/>
                <a:chExt cx="4968381" cy="769441"/>
              </a:xfrm>
            </p:grpSpPr>
            <p:sp>
              <p:nvSpPr>
                <p:cNvPr id="49" name="文本框 48"/>
                <p:cNvSpPr txBox="1"/>
                <p:nvPr/>
              </p:nvSpPr>
              <p:spPr>
                <a:xfrm>
                  <a:off x="1406318" y="2550741"/>
                  <a:ext cx="3223904" cy="769441"/>
                </a:xfrm>
                <a:prstGeom prst="rect">
                  <a:avLst/>
                </a:prstGeom>
                <a:noFill/>
                <a:ln w="1270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spAutoFit/>
                </a:bodyPr>
                <a:lstStyle>
                  <a:defPPr>
                    <a:defRPr lang="zh-CN"/>
                  </a:defPPr>
                  <a:lvl1pPr algn="ctr" defTabSz="914400">
                    <a:defRPr sz="1400" b="1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en-US" altLang="zh-CN" sz="4400" b="1" dirty="0"/>
                    <a:t>1 </a:t>
                  </a:r>
                  <a:r>
                    <a:rPr lang="zh-CN" altLang="en-US" sz="4400" b="1" dirty="0"/>
                    <a:t>背景介绍</a:t>
                  </a:r>
                  <a:endParaRPr lang="en-US" altLang="zh-CN" sz="4400" b="1" dirty="0"/>
                </a:p>
              </p:txBody>
            </p:sp>
            <p:sp>
              <p:nvSpPr>
                <p:cNvPr id="56" name="矩形 55"/>
                <p:cNvSpPr/>
                <p:nvPr/>
              </p:nvSpPr>
              <p:spPr>
                <a:xfrm>
                  <a:off x="3688650" y="2709934"/>
                  <a:ext cx="2686049" cy="258212"/>
                </a:xfrm>
                <a:prstGeom prst="rect">
                  <a:avLst/>
                </a:prstGeom>
              </p:spPr>
              <p:txBody>
                <a:bodyPr wrap="square" anchor="t" anchorCtr="0">
                  <a:spAutoFit/>
                </a:bodyPr>
                <a:lstStyle/>
                <a:p>
                  <a:pPr defTabSz="913765">
                    <a:lnSpc>
                      <a:spcPct val="150000"/>
                    </a:lnSpc>
                    <a:buSzPct val="25000"/>
                    <a:defRPr/>
                  </a:pPr>
                  <a:endParaRPr lang="en-US" altLang="zh-CN" sz="800" dirty="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</p:grpSp>
        <p:sp>
          <p:nvSpPr>
            <p:cNvPr id="34" name="文本框 33"/>
            <p:cNvSpPr txBox="1"/>
            <p:nvPr/>
          </p:nvSpPr>
          <p:spPr>
            <a:xfrm>
              <a:off x="870613" y="1139339"/>
              <a:ext cx="5904850" cy="101566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endParaRPr kumimoji="0" lang="en-US" altLang="zh-CN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660400" y="3676364"/>
              <a:ext cx="5356922" cy="1093100"/>
              <a:chOff x="1180016" y="2310250"/>
              <a:chExt cx="5356922" cy="1093100"/>
            </a:xfrm>
          </p:grpSpPr>
          <p:sp>
            <p:nvSpPr>
              <p:cNvPr id="37" name="矩形: 圆角 36"/>
              <p:cNvSpPr/>
              <p:nvPr/>
            </p:nvSpPr>
            <p:spPr>
              <a:xfrm>
                <a:off x="1180016" y="2310250"/>
                <a:ext cx="5356922" cy="10931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>
                <a:off x="1406318" y="2512892"/>
                <a:ext cx="4968381" cy="769441"/>
                <a:chOff x="1406318" y="2550741"/>
                <a:chExt cx="4968381" cy="769441"/>
              </a:xfrm>
            </p:grpSpPr>
            <p:sp>
              <p:nvSpPr>
                <p:cNvPr id="39" name="文本框 38"/>
                <p:cNvSpPr txBox="1"/>
                <p:nvPr/>
              </p:nvSpPr>
              <p:spPr>
                <a:xfrm>
                  <a:off x="1406318" y="2550741"/>
                  <a:ext cx="3223904" cy="769441"/>
                </a:xfrm>
                <a:prstGeom prst="rect">
                  <a:avLst/>
                </a:prstGeom>
                <a:noFill/>
                <a:ln w="1270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spAutoFit/>
                </a:bodyPr>
                <a:lstStyle>
                  <a:defPPr>
                    <a:defRPr lang="zh-CN"/>
                  </a:defPPr>
                  <a:lvl1pPr algn="ctr" defTabSz="914400">
                    <a:defRPr sz="1400" b="1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en-US" altLang="zh-CN" sz="4400" b="1" dirty="0"/>
                    <a:t>2 </a:t>
                  </a:r>
                  <a:r>
                    <a:rPr lang="zh-CN" altLang="en-US" sz="4400" b="1" dirty="0"/>
                    <a:t>论文动机</a:t>
                  </a:r>
                  <a:endParaRPr lang="en-US" altLang="zh-CN" sz="4400" b="1" dirty="0"/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3688650" y="2709934"/>
                  <a:ext cx="2686049" cy="258212"/>
                </a:xfrm>
                <a:prstGeom prst="rect">
                  <a:avLst/>
                </a:prstGeom>
              </p:spPr>
              <p:txBody>
                <a:bodyPr wrap="square" anchor="t" anchorCtr="0">
                  <a:spAutoFit/>
                </a:bodyPr>
                <a:lstStyle/>
                <a:p>
                  <a:pPr defTabSz="913765">
                    <a:lnSpc>
                      <a:spcPct val="150000"/>
                    </a:lnSpc>
                    <a:buSzPct val="25000"/>
                    <a:defRPr/>
                  </a:pPr>
                  <a:endParaRPr lang="en-US" altLang="zh-CN" sz="800" dirty="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/>
          </p:nvGrpSpPr>
          <p:grpSpPr>
            <a:xfrm>
              <a:off x="660400" y="5060301"/>
              <a:ext cx="5356922" cy="1093100"/>
              <a:chOff x="1180016" y="2310250"/>
              <a:chExt cx="5356922" cy="1093100"/>
            </a:xfrm>
          </p:grpSpPr>
          <p:sp>
            <p:nvSpPr>
              <p:cNvPr id="42" name="矩形: 圆角 41"/>
              <p:cNvSpPr/>
              <p:nvPr/>
            </p:nvSpPr>
            <p:spPr>
              <a:xfrm>
                <a:off x="1180016" y="2310250"/>
                <a:ext cx="5356922" cy="10931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3" name="组合 42"/>
              <p:cNvGrpSpPr/>
              <p:nvPr/>
            </p:nvGrpSpPr>
            <p:grpSpPr>
              <a:xfrm>
                <a:off x="1406318" y="2512892"/>
                <a:ext cx="4968381" cy="769441"/>
                <a:chOff x="1406318" y="2550741"/>
                <a:chExt cx="4968381" cy="769441"/>
              </a:xfrm>
            </p:grpSpPr>
            <p:sp>
              <p:nvSpPr>
                <p:cNvPr id="44" name="文本框 43"/>
                <p:cNvSpPr txBox="1"/>
                <p:nvPr/>
              </p:nvSpPr>
              <p:spPr>
                <a:xfrm>
                  <a:off x="1406318" y="2550741"/>
                  <a:ext cx="2282332" cy="769441"/>
                </a:xfrm>
                <a:prstGeom prst="rect">
                  <a:avLst/>
                </a:prstGeom>
                <a:noFill/>
                <a:ln w="1270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spAutoFit/>
                </a:bodyPr>
                <a:lstStyle>
                  <a:defPPr>
                    <a:defRPr lang="zh-CN"/>
                  </a:defPPr>
                  <a:lvl1pPr algn="ctr" defTabSz="914400">
                    <a:defRPr sz="1400" b="1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en-US" altLang="zh-CN" sz="4400" b="1" dirty="0"/>
                    <a:t>3 </a:t>
                  </a:r>
                  <a:r>
                    <a:rPr lang="zh-CN" altLang="en-US" sz="4400" b="1" dirty="0"/>
                    <a:t>方法</a:t>
                  </a:r>
                  <a:endParaRPr lang="en-US" altLang="zh-CN" sz="4400" b="1" dirty="0"/>
                </a:p>
              </p:txBody>
            </p:sp>
            <p:sp>
              <p:nvSpPr>
                <p:cNvPr id="45" name="矩形 44"/>
                <p:cNvSpPr/>
                <p:nvPr/>
              </p:nvSpPr>
              <p:spPr>
                <a:xfrm>
                  <a:off x="3688650" y="2709934"/>
                  <a:ext cx="2686049" cy="258212"/>
                </a:xfrm>
                <a:prstGeom prst="rect">
                  <a:avLst/>
                </a:prstGeom>
              </p:spPr>
              <p:txBody>
                <a:bodyPr wrap="square" anchor="t" anchorCtr="0">
                  <a:spAutoFit/>
                </a:bodyPr>
                <a:lstStyle/>
                <a:p>
                  <a:pPr defTabSz="913765">
                    <a:lnSpc>
                      <a:spcPct val="150000"/>
                    </a:lnSpc>
                    <a:buSzPct val="25000"/>
                    <a:defRPr/>
                  </a:pPr>
                  <a:endParaRPr lang="en-US" altLang="zh-CN" sz="800" dirty="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6180124" y="2292427"/>
              <a:ext cx="5356922" cy="1093100"/>
              <a:chOff x="1180016" y="2310250"/>
              <a:chExt cx="5356922" cy="1093100"/>
            </a:xfrm>
          </p:grpSpPr>
          <p:sp>
            <p:nvSpPr>
              <p:cNvPr id="47" name="矩形: 圆角 46"/>
              <p:cNvSpPr/>
              <p:nvPr/>
            </p:nvSpPr>
            <p:spPr>
              <a:xfrm>
                <a:off x="1180016" y="2310250"/>
                <a:ext cx="5356922" cy="10931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1406318" y="2512892"/>
                <a:ext cx="4968381" cy="769441"/>
                <a:chOff x="1406318" y="2550741"/>
                <a:chExt cx="4968381" cy="769441"/>
              </a:xfrm>
            </p:grpSpPr>
            <p:sp>
              <p:nvSpPr>
                <p:cNvPr id="50" name="文本框 49"/>
                <p:cNvSpPr txBox="1"/>
                <p:nvPr/>
              </p:nvSpPr>
              <p:spPr>
                <a:xfrm>
                  <a:off x="1406318" y="2550741"/>
                  <a:ext cx="2282332" cy="769441"/>
                </a:xfrm>
                <a:prstGeom prst="rect">
                  <a:avLst/>
                </a:prstGeom>
                <a:noFill/>
                <a:ln w="1270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spAutoFit/>
                </a:bodyPr>
                <a:lstStyle>
                  <a:defPPr>
                    <a:defRPr lang="zh-CN"/>
                  </a:defPPr>
                  <a:lvl1pPr algn="ctr" defTabSz="914400">
                    <a:defRPr sz="1400" b="1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en-US" altLang="zh-CN" sz="4400" dirty="0"/>
                    <a:t>4 </a:t>
                  </a:r>
                  <a:r>
                    <a:rPr lang="zh-CN" altLang="en-US" sz="4400" b="1" dirty="0"/>
                    <a:t>实验</a:t>
                  </a:r>
                  <a:endParaRPr lang="en-US" altLang="zh-CN" sz="4400" b="1" dirty="0"/>
                </a:p>
              </p:txBody>
            </p:sp>
            <p:sp>
              <p:nvSpPr>
                <p:cNvPr id="51" name="矩形 50"/>
                <p:cNvSpPr/>
                <p:nvPr/>
              </p:nvSpPr>
              <p:spPr>
                <a:xfrm>
                  <a:off x="3688650" y="2709934"/>
                  <a:ext cx="2686049" cy="258212"/>
                </a:xfrm>
                <a:prstGeom prst="rect">
                  <a:avLst/>
                </a:prstGeom>
              </p:spPr>
              <p:txBody>
                <a:bodyPr wrap="square" anchor="t" anchorCtr="0">
                  <a:spAutoFit/>
                </a:bodyPr>
                <a:lstStyle/>
                <a:p>
                  <a:pPr defTabSz="913765">
                    <a:lnSpc>
                      <a:spcPct val="150000"/>
                    </a:lnSpc>
                    <a:buSzPct val="25000"/>
                    <a:defRPr/>
                  </a:pPr>
                  <a:endParaRPr lang="en-US" altLang="zh-CN" sz="800" dirty="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</p:grpSp>
        <p:grpSp>
          <p:nvGrpSpPr>
            <p:cNvPr id="52" name="组合 51"/>
            <p:cNvGrpSpPr/>
            <p:nvPr/>
          </p:nvGrpSpPr>
          <p:grpSpPr>
            <a:xfrm>
              <a:off x="6180124" y="3676364"/>
              <a:ext cx="5356922" cy="1093100"/>
              <a:chOff x="1180016" y="2310250"/>
              <a:chExt cx="5356922" cy="1093100"/>
            </a:xfrm>
          </p:grpSpPr>
          <p:sp>
            <p:nvSpPr>
              <p:cNvPr id="53" name="矩形: 圆角 52"/>
              <p:cNvSpPr/>
              <p:nvPr/>
            </p:nvSpPr>
            <p:spPr>
              <a:xfrm>
                <a:off x="1180016" y="2310250"/>
                <a:ext cx="5356922" cy="10931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4" name="组合 53"/>
              <p:cNvGrpSpPr/>
              <p:nvPr/>
            </p:nvGrpSpPr>
            <p:grpSpPr>
              <a:xfrm>
                <a:off x="1406318" y="2512892"/>
                <a:ext cx="4968381" cy="769441"/>
                <a:chOff x="1406318" y="2550741"/>
                <a:chExt cx="4968381" cy="769441"/>
              </a:xfrm>
            </p:grpSpPr>
            <p:sp>
              <p:nvSpPr>
                <p:cNvPr id="55" name="文本框 54"/>
                <p:cNvSpPr txBox="1"/>
                <p:nvPr/>
              </p:nvSpPr>
              <p:spPr>
                <a:xfrm>
                  <a:off x="1406318" y="2550741"/>
                  <a:ext cx="2282332" cy="769441"/>
                </a:xfrm>
                <a:prstGeom prst="rect">
                  <a:avLst/>
                </a:prstGeom>
                <a:noFill/>
                <a:ln w="1270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spAutoFit/>
                </a:bodyPr>
                <a:lstStyle>
                  <a:defPPr>
                    <a:defRPr lang="zh-CN"/>
                  </a:defPPr>
                  <a:lvl1pPr algn="ctr" defTabSz="914400">
                    <a:defRPr sz="1400" b="1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zh-CN" altLang="en-US" sz="4400" b="1" dirty="0"/>
                    <a:t>   </a:t>
                  </a:r>
                  <a:r>
                    <a:rPr lang="en-US" altLang="zh-CN" sz="4400" b="1" dirty="0"/>
                    <a:t>5 </a:t>
                  </a:r>
                  <a:r>
                    <a:rPr lang="zh-CN" altLang="en-US" sz="4400" b="1" dirty="0"/>
                    <a:t>思考</a:t>
                  </a:r>
                  <a:endParaRPr lang="en-US" altLang="zh-CN" sz="3600" b="1" dirty="0">
                    <a:solidFill>
                      <a:schemeClr val="accent1"/>
                    </a:solidFill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72" name="矩形 71"/>
                <p:cNvSpPr/>
                <p:nvPr/>
              </p:nvSpPr>
              <p:spPr>
                <a:xfrm>
                  <a:off x="3688650" y="2709934"/>
                  <a:ext cx="2686049" cy="258212"/>
                </a:xfrm>
                <a:prstGeom prst="rect">
                  <a:avLst/>
                </a:prstGeom>
              </p:spPr>
              <p:txBody>
                <a:bodyPr wrap="square" anchor="t" anchorCtr="0">
                  <a:spAutoFit/>
                </a:bodyPr>
                <a:lstStyle/>
                <a:p>
                  <a:pPr defTabSz="913765">
                    <a:lnSpc>
                      <a:spcPct val="150000"/>
                    </a:lnSpc>
                    <a:buSzPct val="25000"/>
                    <a:defRPr/>
                  </a:pPr>
                  <a:endParaRPr lang="en-US" altLang="zh-CN" sz="800" dirty="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/>
          </p:nvGrpSpPr>
          <p:grpSpPr>
            <a:xfrm>
              <a:off x="6406426" y="5324498"/>
              <a:ext cx="4968381" cy="646331"/>
              <a:chOff x="1406318" y="2612296"/>
              <a:chExt cx="4968381" cy="646331"/>
            </a:xfrm>
          </p:grpSpPr>
          <p:sp>
            <p:nvSpPr>
              <p:cNvPr id="76" name="文本框 75"/>
              <p:cNvSpPr txBox="1"/>
              <p:nvPr/>
            </p:nvSpPr>
            <p:spPr>
              <a:xfrm>
                <a:off x="1406318" y="2612296"/>
                <a:ext cx="2282332" cy="646331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4400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endParaRPr lang="en-US" altLang="zh-CN" sz="3600" b="1" dirty="0">
                  <a:solidFill>
                    <a:schemeClr val="accent1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3688650" y="2709934"/>
                <a:ext cx="2686049" cy="258212"/>
              </a:xfrm>
              <a:prstGeom prst="rect">
                <a:avLst/>
              </a:prstGeom>
            </p:spPr>
            <p:txBody>
              <a:bodyPr wrap="square" anchor="t" anchorCtr="0">
                <a:spAutoFit/>
              </a:bodyPr>
              <a:lstStyle/>
              <a:p>
                <a:pPr defTabSz="913765">
                  <a:lnSpc>
                    <a:spcPct val="150000"/>
                  </a:lnSpc>
                  <a:buSzPct val="25000"/>
                  <a:defRPr/>
                </a:pPr>
                <a:endParaRPr lang="en-US" altLang="zh-CN" sz="8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660400" y="154601"/>
            <a:ext cx="2126943" cy="1730956"/>
            <a:chOff x="3389666" y="-29086"/>
            <a:chExt cx="1969477" cy="1969477"/>
          </a:xfrm>
        </p:grpSpPr>
        <p:sp>
          <p:nvSpPr>
            <p:cNvPr id="3" name="矩形 2"/>
            <p:cNvSpPr/>
            <p:nvPr/>
          </p:nvSpPr>
          <p:spPr>
            <a:xfrm>
              <a:off x="3389666" y="-29086"/>
              <a:ext cx="1969477" cy="1969477"/>
            </a:xfrm>
            <a:prstGeom prst="rect">
              <a:avLst/>
            </a:prstGeom>
            <a:noFill/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578446" y="408500"/>
              <a:ext cx="1591918" cy="752840"/>
            </a:xfrm>
            <a:prstGeom prst="rect">
              <a:avLst/>
            </a:prstGeom>
            <a:noFill/>
          </p:spPr>
          <p:txBody>
            <a:bodyPr wrap="square" rtlCol="0">
              <a:normAutofit fontScale="8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8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578446" y="1219955"/>
              <a:ext cx="1591918" cy="351693"/>
            </a:xfrm>
            <a:prstGeom prst="rect">
              <a:avLst/>
            </a:prstGeom>
            <a:noFill/>
          </p:spPr>
          <p:txBody>
            <a:bodyPr wrap="square" rtlCol="0">
              <a:normAutofit fontScale="8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</a:t>
              </a:r>
              <a:endParaRPr lang="en-US" altLang="zh-CN" sz="2000" i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: 圆角 135"/>
          <p:cNvSpPr/>
          <p:nvPr>
            <p:custDataLst>
              <p:tags r:id="rId1"/>
            </p:custDataLst>
          </p:nvPr>
        </p:nvSpPr>
        <p:spPr>
          <a:xfrm>
            <a:off x="509749" y="1159327"/>
            <a:ext cx="10969778" cy="4841587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81000">
                  <a:schemeClr val="accent1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CDA 模块: 首先使用 CDA 模块从全局角度捕捉图像中高频和细粒度的伪造特征。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MLP 层: 将 CDA 模块的输出特征送入 MLP 层进行非线性变换，从而进一步提取特征信息。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跳跃连接: 将输入特征与 MLP 层的输出特征进行相加，从而引入局部信息，并增强模型的鲁棒性。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 flipH="1">
            <a:off x="11157558" y="889289"/>
            <a:ext cx="399714" cy="155489"/>
            <a:chOff x="5656049" y="3127606"/>
            <a:chExt cx="240897" cy="93709"/>
          </a:xfrm>
        </p:grpSpPr>
        <p:sp>
          <p:nvSpPr>
            <p:cNvPr id="4" name="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2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1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Text1"/>
          <p:cNvSpPr txBox="1"/>
          <p:nvPr>
            <p:custDataLst>
              <p:tags r:id="rId3"/>
            </p:custDataLst>
          </p:nvPr>
        </p:nvSpPr>
        <p:spPr>
          <a:xfrm>
            <a:off x="800771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方法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9" name="Text2"/>
          <p:cNvSpPr/>
          <p:nvPr>
            <p:custDataLst>
              <p:tags r:id="rId4"/>
            </p:custDataLst>
          </p:nvPr>
        </p:nvSpPr>
        <p:spPr>
          <a:xfrm>
            <a:off x="920879" y="1736172"/>
            <a:ext cx="10310707" cy="4100748"/>
          </a:xfrm>
          <a:prstGeom prst="rect">
            <a:avLst/>
          </a:prstGeom>
          <a:ln>
            <a:noFill/>
          </a:ln>
        </p:spPr>
        <p:txBody>
          <a:bodyPr wrap="square" anchor="t" anchorCtr="0">
            <a:normAutofit/>
          </a:bodyPr>
          <a:lstStyle/>
          <a:p>
            <a:pPr marL="0" marR="0" lvl="0" algn="just" defTabSz="914400" rtl="0" eaLnBrk="1" fontAlgn="ctr" latinLnBrk="0" hangingPunct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思源黑体 CN" panose="020B0500000000000000" pitchFamily="34" charset="-122"/>
            </a:endParaRPr>
          </a:p>
        </p:txBody>
      </p:sp>
      <p:pic>
        <p:nvPicPr>
          <p:cNvPr id="5" name="Shape1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65415" y="373523"/>
            <a:ext cx="585216" cy="58521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468755" y="685165"/>
            <a:ext cx="9550400" cy="474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buSzPct val="25000"/>
            </a:pPr>
            <a:r>
              <a:rPr lang="en-US" altLang="zh-CN" sz="20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中心差分注意变压器模块 (Central Difference Attention Transformer)（CDAT）</a:t>
            </a:r>
            <a:endParaRPr lang="en-US" altLang="zh-CN" sz="2000" b="1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SzPct val="25000"/>
            </a:pPr>
            <a:endParaRPr lang="en-US" altLang="zh-CN" sz="2000" b="1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sym typeface="+mn-ea"/>
            </a:endParaRPr>
          </a:p>
          <a:p>
            <a:pPr>
              <a:buSzPct val="25000"/>
            </a:pPr>
            <a:endParaRPr lang="zh-CN" altLang="en-US" sz="2000">
              <a:solidFill>
                <a:srgbClr val="FF0000"/>
              </a:solidFill>
              <a:sym typeface="+mn-ea"/>
            </a:endParaRPr>
          </a:p>
          <a:p>
            <a:pPr>
              <a:buSzPct val="25000"/>
            </a:pPr>
            <a:endParaRPr lang="zh-CN" altLang="en-US" sz="2000">
              <a:solidFill>
                <a:srgbClr val="FF0000"/>
              </a:solidFill>
              <a:sym typeface="+mn-ea"/>
            </a:endParaRPr>
          </a:p>
          <a:p>
            <a:endParaRPr lang="en-US" altLang="zh-CN" sz="3200"/>
          </a:p>
        </p:txBody>
      </p:sp>
      <p:sp>
        <p:nvSpPr>
          <p:cNvPr id="12" name="文本框 11"/>
          <p:cNvSpPr txBox="1"/>
          <p:nvPr/>
        </p:nvSpPr>
        <p:spPr>
          <a:xfrm>
            <a:off x="1521460" y="1633855"/>
            <a:ext cx="9210040" cy="2760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CDA 模块: 首先使用 CDA 模块从全局角度捕捉图像中高频和细粒度的伪造特征。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MLP 层</a:t>
            </a:r>
            <a:r>
              <a:rPr lang="en-US" altLang="zh-CN"/>
              <a:t>: </a:t>
            </a:r>
            <a:r>
              <a:rPr lang="zh-CN" altLang="en-US"/>
              <a:t>用于处理和转换 CDA 模块输出的特征信息。它包含两个线性层和一个 GELU 非线性激活函数，将 CDA 模块输出的特征信息进行降维，减少特征数量，并增加模型的泛化能力。将降维后的特征信息进行升维，恢复到原始特征维度，并引入新的非线性特征，增强模型的表示能力。使用GELU (Gaussian Error Linear Unit) 激活函数，一种非线性函数，能够增加模型的非线性表达能力，使其能够学习更复杂的特征和关系。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LN</a:t>
            </a:r>
            <a:r>
              <a:rPr lang="zh-CN" altLang="en-US"/>
              <a:t>层: 在深度神经网络中，随着网络层数的增加，不同层之间的输入特征分布会发生变化，这称为内部协变量偏移。LN 层通过对每个特征通道进行归一化，使每个通道的特征分布保持一致，从而缓解内部协变量偏移问题，提高模型的稳定性和收敛速度。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cover dir="lu"/>
      </p:transition>
    </mc:Choice>
    <mc:Fallback>
      <p:transition spd="slow" advClick="0">
        <p:cover dir="l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: 圆角 135"/>
          <p:cNvSpPr/>
          <p:nvPr>
            <p:custDataLst>
              <p:tags r:id="rId1"/>
            </p:custDataLst>
          </p:nvPr>
        </p:nvSpPr>
        <p:spPr>
          <a:xfrm>
            <a:off x="509749" y="1159327"/>
            <a:ext cx="10969778" cy="4841587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81000">
                  <a:schemeClr val="accent1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CDA 模块: 首先使用 CDA 模块从全局角度捕捉图像中高频和细粒度的伪造特征。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MLP 层: 将 CDA 模块的输出特征送入 MLP 层进行非线性变换，从而进一步提取特征信息。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跳跃连接: 将输入特征与 MLP 层的输出特征进行相加，从而引入局部信息，并增强模型的鲁棒性。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 flipH="1">
            <a:off x="11157558" y="889289"/>
            <a:ext cx="399714" cy="155489"/>
            <a:chOff x="5656049" y="3127606"/>
            <a:chExt cx="240897" cy="93709"/>
          </a:xfrm>
        </p:grpSpPr>
        <p:sp>
          <p:nvSpPr>
            <p:cNvPr id="4" name="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2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1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Text1"/>
          <p:cNvSpPr txBox="1"/>
          <p:nvPr>
            <p:custDataLst>
              <p:tags r:id="rId3"/>
            </p:custDataLst>
          </p:nvPr>
        </p:nvSpPr>
        <p:spPr>
          <a:xfrm>
            <a:off x="800771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方法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9" name="Text2"/>
          <p:cNvSpPr/>
          <p:nvPr>
            <p:custDataLst>
              <p:tags r:id="rId4"/>
            </p:custDataLst>
          </p:nvPr>
        </p:nvSpPr>
        <p:spPr>
          <a:xfrm>
            <a:off x="920879" y="1736172"/>
            <a:ext cx="10310707" cy="4100748"/>
          </a:xfrm>
          <a:prstGeom prst="rect">
            <a:avLst/>
          </a:prstGeom>
          <a:ln>
            <a:noFill/>
          </a:ln>
        </p:spPr>
        <p:txBody>
          <a:bodyPr wrap="square" anchor="t" anchorCtr="0">
            <a:normAutofit/>
          </a:bodyPr>
          <a:lstStyle/>
          <a:p>
            <a:pPr marL="0" marR="0" lvl="0" algn="just" defTabSz="914400" rtl="0" eaLnBrk="1" fontAlgn="ctr" latinLnBrk="0" hangingPunct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思源黑体 CN" panose="020B0500000000000000" pitchFamily="34" charset="-122"/>
            </a:endParaRPr>
          </a:p>
        </p:txBody>
      </p:sp>
      <p:pic>
        <p:nvPicPr>
          <p:cNvPr id="5" name="Shape1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65415" y="373523"/>
            <a:ext cx="585216" cy="58521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468755" y="685165"/>
            <a:ext cx="9550400" cy="474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buSzPct val="25000"/>
            </a:pPr>
            <a:r>
              <a:rPr lang="en-US" altLang="zh-CN" sz="20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高频小波采样器模块 High-frequency Wavelet Sampler （HWS）</a:t>
            </a:r>
            <a:endParaRPr lang="en-US" altLang="zh-CN" sz="2000" b="1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SzPct val="25000"/>
            </a:pPr>
            <a:endParaRPr lang="en-US" altLang="zh-CN" sz="2000" b="1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sym typeface="+mn-ea"/>
            </a:endParaRPr>
          </a:p>
          <a:p>
            <a:pPr>
              <a:buSzPct val="25000"/>
            </a:pPr>
            <a:endParaRPr lang="zh-CN" altLang="en-US" sz="2000">
              <a:solidFill>
                <a:srgbClr val="FF0000"/>
              </a:solidFill>
              <a:sym typeface="+mn-ea"/>
            </a:endParaRPr>
          </a:p>
          <a:p>
            <a:pPr>
              <a:buSzPct val="25000"/>
            </a:pPr>
            <a:endParaRPr lang="zh-CN" altLang="en-US" sz="2000">
              <a:solidFill>
                <a:srgbClr val="FF0000"/>
              </a:solidFill>
              <a:sym typeface="+mn-ea"/>
            </a:endParaRPr>
          </a:p>
          <a:p>
            <a:endParaRPr lang="en-US" altLang="zh-CN" sz="3200"/>
          </a:p>
        </p:txBody>
      </p:sp>
      <p:sp>
        <p:nvSpPr>
          <p:cNvPr id="12" name="文本框 11"/>
          <p:cNvSpPr txBox="1"/>
          <p:nvPr/>
        </p:nvSpPr>
        <p:spPr>
          <a:xfrm>
            <a:off x="950595" y="1525905"/>
            <a:ext cx="9871075" cy="3163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/>
              <a:t>HWS 模块（High-frequency Wavelet Sampler）是 F2Trans 网络中一个关键的模块，用于提取特征图中的</a:t>
            </a:r>
            <a:r>
              <a:rPr lang="zh-CN" altLang="en-US" sz="1600">
                <a:solidFill>
                  <a:srgbClr val="FF0000"/>
                </a:solidFill>
              </a:rPr>
              <a:t>高频信息，并生成层次化的特征</a:t>
            </a:r>
            <a:r>
              <a:rPr lang="zh-CN" altLang="en-US" sz="1600"/>
              <a:t>表示。它主要由以下两部分组成：</a:t>
            </a:r>
            <a:endParaRPr lang="zh-CN" altLang="en-US" sz="1600"/>
          </a:p>
          <a:p>
            <a:r>
              <a:rPr lang="zh-CN" altLang="en-US" sz="1600"/>
              <a:t>1. 二维离散小波变换 (DWT):</a:t>
            </a:r>
            <a:endParaRPr lang="zh-CN" altLang="en-US" sz="1600"/>
          </a:p>
          <a:p>
            <a:r>
              <a:rPr lang="zh-CN" altLang="en-US" sz="1600"/>
              <a:t>DWT 将输入特征图分解成四个频率子带：LL、LH、HL 和 HH。</a:t>
            </a:r>
            <a:endParaRPr lang="zh-CN" altLang="en-US" sz="1600"/>
          </a:p>
          <a:p>
            <a:r>
              <a:rPr lang="zh-CN" altLang="en-US" sz="1600"/>
              <a:t>其中，</a:t>
            </a:r>
            <a:r>
              <a:rPr lang="zh-CN" altLang="en-US" sz="1600">
                <a:solidFill>
                  <a:srgbClr val="FF0000"/>
                </a:solidFill>
              </a:rPr>
              <a:t>LL 子带包含低频信息，而 LH、HL 和 HH 子带包含高频信息</a:t>
            </a:r>
            <a:r>
              <a:rPr lang="zh-CN" altLang="en-US" sz="1600"/>
              <a:t>。</a:t>
            </a:r>
            <a:endParaRPr lang="zh-CN" altLang="en-US" sz="1600"/>
          </a:p>
          <a:p>
            <a:r>
              <a:rPr lang="zh-CN" altLang="en-US" sz="1600"/>
              <a:t>2. 多通道高频采样层:</a:t>
            </a:r>
            <a:endParaRPr lang="zh-CN" altLang="en-US" sz="1600"/>
          </a:p>
          <a:p>
            <a:r>
              <a:rPr lang="zh-CN" altLang="en-US" sz="1600"/>
              <a:t>HWS 模块</a:t>
            </a:r>
            <a:r>
              <a:rPr lang="zh-CN" altLang="en-US" sz="1600">
                <a:solidFill>
                  <a:srgbClr val="FF0000"/>
                </a:solidFill>
              </a:rPr>
              <a:t>丢弃 LL 子带，并将 LH、HL 和 HH 子带沿着通道维度进行拼接，形成一个新的特征图。</a:t>
            </a:r>
            <a:endParaRPr lang="zh-CN" altLang="en-US" sz="1600"/>
          </a:p>
          <a:p>
            <a:r>
              <a:rPr lang="zh-CN" altLang="en-US" sz="1600"/>
              <a:t>这个新的特征图包含了原始特征图的高频信息，并具有更小的空间分辨率。</a:t>
            </a:r>
            <a:endParaRPr lang="zh-CN" altLang="en-US" sz="1600"/>
          </a:p>
          <a:p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HWS 模块的优势</a:t>
            </a:r>
            <a:r>
              <a:rPr lang="zh-CN" altLang="en-US" sz="1600" b="1"/>
              <a:t>：</a:t>
            </a:r>
            <a:endParaRPr lang="zh-CN" altLang="en-US" sz="1600" b="1"/>
          </a:p>
          <a:p>
            <a:r>
              <a:rPr lang="zh-CN" altLang="en-US" sz="1600"/>
              <a:t>针对性强： HWS 模块专门针对人脸伪造检测任务设计，能够有效地提取高频信息，并生成</a:t>
            </a:r>
            <a:r>
              <a:rPr lang="zh-CN" altLang="en-US" sz="1600">
                <a:solidFill>
                  <a:srgbClr val="FF0000"/>
                </a:solidFill>
              </a:rPr>
              <a:t>层次化的特征</a:t>
            </a:r>
            <a:r>
              <a:rPr lang="zh-CN" altLang="en-US" sz="1600"/>
              <a:t>表示。</a:t>
            </a:r>
            <a:endParaRPr lang="zh-CN" altLang="en-US" sz="1600"/>
          </a:p>
          <a:p>
            <a:r>
              <a:rPr lang="zh-CN" altLang="en-US" sz="1600"/>
              <a:t>鲁棒性强： HWS 模块通过丢弃低频信息，可以</a:t>
            </a:r>
            <a:r>
              <a:rPr lang="zh-CN" altLang="en-US" sz="1600">
                <a:solidFill>
                  <a:srgbClr val="FF0000"/>
                </a:solidFill>
              </a:rPr>
              <a:t>减少噪声对模型的影响</a:t>
            </a:r>
            <a:r>
              <a:rPr lang="zh-CN" altLang="en-US" sz="1600"/>
              <a:t>，从而提高模型的鲁棒性。</a:t>
            </a:r>
            <a:endParaRPr lang="zh-CN" altLang="en-US" sz="1600"/>
          </a:p>
          <a:p>
            <a:r>
              <a:rPr lang="zh-CN" altLang="en-US" sz="1600"/>
              <a:t>计算效率高： HWS 模块将特征图的</a:t>
            </a:r>
            <a:r>
              <a:rPr lang="zh-CN" altLang="en-US" sz="1600">
                <a:solidFill>
                  <a:srgbClr val="FF0000"/>
                </a:solidFill>
              </a:rPr>
              <a:t>空间分辨率减半</a:t>
            </a:r>
            <a:r>
              <a:rPr lang="zh-CN" altLang="en-US" sz="1600"/>
              <a:t>，可以降低模型的计算复杂度，提高模型的计算效率。</a:t>
            </a:r>
            <a:endParaRPr lang="zh-CN" altLang="en-US" sz="1600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cover dir="lu"/>
      </p:transition>
    </mc:Choice>
    <mc:Fallback>
      <p:transition spd="slow" advClick="0">
        <p:cover dir="l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: 圆角 135"/>
          <p:cNvSpPr/>
          <p:nvPr>
            <p:custDataLst>
              <p:tags r:id="rId1"/>
            </p:custDataLst>
          </p:nvPr>
        </p:nvSpPr>
        <p:spPr>
          <a:xfrm>
            <a:off x="509749" y="1159327"/>
            <a:ext cx="10969778" cy="4841587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81000">
                  <a:schemeClr val="accent1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CDA 模块: 首先使用 CDA 模块从全局角度捕捉图像中高频和细粒度的伪造特征。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MLP 层: 将 CDA 模块的输出特征送入 MLP 层进行非线性变换，从而进一步提取特征信息。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跳跃连接: 将输入特征与 MLP 层的输出特征进行相加，从而引入局部信息，并增强模型的鲁棒性。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 flipH="1">
            <a:off x="11157558" y="889289"/>
            <a:ext cx="399714" cy="155489"/>
            <a:chOff x="5656049" y="3127606"/>
            <a:chExt cx="240897" cy="93709"/>
          </a:xfrm>
        </p:grpSpPr>
        <p:sp>
          <p:nvSpPr>
            <p:cNvPr id="4" name="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2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1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Text1"/>
          <p:cNvSpPr txBox="1"/>
          <p:nvPr>
            <p:custDataLst>
              <p:tags r:id="rId3"/>
            </p:custDataLst>
          </p:nvPr>
        </p:nvSpPr>
        <p:spPr>
          <a:xfrm>
            <a:off x="800771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方法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9" name="Text2"/>
          <p:cNvSpPr/>
          <p:nvPr>
            <p:custDataLst>
              <p:tags r:id="rId4"/>
            </p:custDataLst>
          </p:nvPr>
        </p:nvSpPr>
        <p:spPr>
          <a:xfrm>
            <a:off x="920879" y="1736172"/>
            <a:ext cx="10310707" cy="4100748"/>
          </a:xfrm>
          <a:prstGeom prst="rect">
            <a:avLst/>
          </a:prstGeom>
          <a:ln>
            <a:noFill/>
          </a:ln>
        </p:spPr>
        <p:txBody>
          <a:bodyPr wrap="square" anchor="t" anchorCtr="0">
            <a:normAutofit/>
          </a:bodyPr>
          <a:lstStyle/>
          <a:p>
            <a:pPr marL="0" marR="0" lvl="0" algn="just" defTabSz="914400" rtl="0" eaLnBrk="1" fontAlgn="ctr" latinLnBrk="0" hangingPunct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思源黑体 CN" panose="020B0500000000000000" pitchFamily="34" charset="-122"/>
            </a:endParaRPr>
          </a:p>
        </p:txBody>
      </p:sp>
      <p:pic>
        <p:nvPicPr>
          <p:cNvPr id="5" name="Shape1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65415" y="373523"/>
            <a:ext cx="585216" cy="58521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468755" y="685165"/>
            <a:ext cx="9550400" cy="474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buSzPct val="25000"/>
            </a:pPr>
            <a:r>
              <a:rPr lang="en-US" altLang="zh-CN" sz="20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高频小波采样器模块 High-frequency Wavelet Sampler （HWS）</a:t>
            </a:r>
            <a:endParaRPr lang="en-US" altLang="zh-CN" sz="2000" b="1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SzPct val="25000"/>
            </a:pPr>
            <a:endParaRPr lang="en-US" altLang="zh-CN" sz="2000" b="1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sym typeface="+mn-ea"/>
            </a:endParaRPr>
          </a:p>
          <a:p>
            <a:pPr>
              <a:buSzPct val="25000"/>
            </a:pPr>
            <a:endParaRPr lang="zh-CN" altLang="en-US" sz="2000">
              <a:solidFill>
                <a:srgbClr val="FF0000"/>
              </a:solidFill>
              <a:sym typeface="+mn-ea"/>
            </a:endParaRPr>
          </a:p>
          <a:p>
            <a:pPr>
              <a:buSzPct val="25000"/>
            </a:pPr>
            <a:endParaRPr lang="zh-CN" altLang="en-US" sz="2000">
              <a:solidFill>
                <a:srgbClr val="FF0000"/>
              </a:solidFill>
              <a:sym typeface="+mn-ea"/>
            </a:endParaRPr>
          </a:p>
          <a:p>
            <a:endParaRPr lang="en-US" altLang="zh-CN" sz="3200"/>
          </a:p>
        </p:txBody>
      </p:sp>
      <p:sp>
        <p:nvSpPr>
          <p:cNvPr id="12" name="文本框 11"/>
          <p:cNvSpPr txBox="1"/>
          <p:nvPr/>
        </p:nvSpPr>
        <p:spPr>
          <a:xfrm>
            <a:off x="950595" y="1525905"/>
            <a:ext cx="9871075" cy="3163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/>
              <a:t>HWS 模块（High-frequency Wavelet Sampler）是 F2Trans 网络中一个关键的模块，用于提取特征图中的</a:t>
            </a:r>
            <a:r>
              <a:rPr lang="zh-CN" altLang="en-US" sz="1600">
                <a:solidFill>
                  <a:srgbClr val="FF0000"/>
                </a:solidFill>
              </a:rPr>
              <a:t>高频信息，并生成层次化的特征</a:t>
            </a:r>
            <a:r>
              <a:rPr lang="zh-CN" altLang="en-US" sz="1600"/>
              <a:t>表示。它主要由以下两部分组成：</a:t>
            </a:r>
            <a:endParaRPr lang="zh-CN" altLang="en-US" sz="1600"/>
          </a:p>
          <a:p>
            <a:r>
              <a:rPr lang="zh-CN" altLang="en-US" sz="1600"/>
              <a:t>1. 二维离散小波变换 (DWT):</a:t>
            </a:r>
            <a:endParaRPr lang="zh-CN" altLang="en-US" sz="1600"/>
          </a:p>
          <a:p>
            <a:r>
              <a:rPr lang="zh-CN" altLang="en-US" sz="1600"/>
              <a:t>DWT 将输入特征图分解成四个频率子带：LL、LH、HL 和 HH。</a:t>
            </a:r>
            <a:endParaRPr lang="zh-CN" altLang="en-US" sz="1600"/>
          </a:p>
          <a:p>
            <a:r>
              <a:rPr lang="zh-CN" altLang="en-US" sz="1600"/>
              <a:t>其中，</a:t>
            </a:r>
            <a:r>
              <a:rPr lang="zh-CN" altLang="en-US" sz="1600">
                <a:solidFill>
                  <a:srgbClr val="FF0000"/>
                </a:solidFill>
              </a:rPr>
              <a:t>LL 子带包含低频信息，而 LH、HL 和 HH 子带包含高频信息</a:t>
            </a:r>
            <a:r>
              <a:rPr lang="zh-CN" altLang="en-US" sz="1600"/>
              <a:t>。</a:t>
            </a:r>
            <a:endParaRPr lang="zh-CN" altLang="en-US" sz="1600"/>
          </a:p>
          <a:p>
            <a:r>
              <a:rPr lang="zh-CN" altLang="en-US" sz="1600"/>
              <a:t>2. 多通道高频采样层:</a:t>
            </a:r>
            <a:endParaRPr lang="zh-CN" altLang="en-US" sz="1600"/>
          </a:p>
          <a:p>
            <a:r>
              <a:rPr lang="zh-CN" altLang="en-US" sz="1600"/>
              <a:t>HWS 模块丢弃 LL 子带，并将 LH、HL 和 HH 子带沿着通道维度进行拼接，形成一个新的特征图。</a:t>
            </a:r>
            <a:endParaRPr lang="zh-CN" altLang="en-US" sz="1600"/>
          </a:p>
          <a:p>
            <a:r>
              <a:rPr lang="zh-CN" altLang="en-US" sz="1600"/>
              <a:t>这个新的特征图包含了原始特征图的高频信息，并具有更小的空间分辨率。</a:t>
            </a:r>
            <a:endParaRPr lang="zh-CN" altLang="en-US" sz="1600"/>
          </a:p>
          <a:p>
            <a:r>
              <a:rPr lang="zh-CN" altLang="en-US" b="1"/>
              <a:t>HWS 模块的作用</a:t>
            </a:r>
            <a:r>
              <a:rPr lang="zh-CN" altLang="en-US" sz="1600" b="1"/>
              <a:t>：</a:t>
            </a:r>
            <a:endParaRPr lang="zh-CN" altLang="en-US" sz="1600" b="1"/>
          </a:p>
          <a:p>
            <a:r>
              <a:rPr lang="zh-CN" altLang="en-US" sz="1600"/>
              <a:t>提取高频信息： 人脸伪造图像中往往包含一些高频信息，例如边缘、纹理等，这些信息对于人脸伪造检测非常重要。</a:t>
            </a:r>
            <a:endParaRPr lang="zh-CN" altLang="en-US" sz="1600"/>
          </a:p>
          <a:p>
            <a:r>
              <a:rPr lang="zh-CN" altLang="en-US" sz="1600"/>
              <a:t>生成层次化特征表示： HWS 模块通过丢弃低频信息并保留高频信息，可以生成层次化的特征表示，从而更好地学习人脸伪造图像的特征。</a:t>
            </a:r>
            <a:endParaRPr lang="zh-CN" altLang="en-US" sz="1600"/>
          </a:p>
          <a:p>
            <a:r>
              <a:rPr lang="zh-CN" altLang="en-US" sz="1600"/>
              <a:t>降采样： HWS 模块还可以将特征图的空间分辨率减半，从而降低模型的计算复杂度。</a:t>
            </a:r>
            <a:endParaRPr lang="zh-CN" altLang="en-US" sz="1600"/>
          </a:p>
          <a:p>
            <a:r>
              <a:rPr lang="zh-CN" altLang="en-US" b="1"/>
              <a:t>HWS 模块的优势</a:t>
            </a:r>
            <a:r>
              <a:rPr lang="zh-CN" altLang="en-US" sz="1600" b="1"/>
              <a:t>：</a:t>
            </a:r>
            <a:endParaRPr lang="zh-CN" altLang="en-US" sz="1600" b="1"/>
          </a:p>
          <a:p>
            <a:r>
              <a:rPr lang="zh-CN" altLang="en-US" sz="1600"/>
              <a:t>针对性强： HWS 模块专门针对人脸伪造检测任务设计，能够有效地提取高频信息，并生成</a:t>
            </a:r>
            <a:r>
              <a:rPr lang="zh-CN" altLang="en-US" sz="1600">
                <a:solidFill>
                  <a:srgbClr val="FF0000"/>
                </a:solidFill>
              </a:rPr>
              <a:t>层次化的特征</a:t>
            </a:r>
            <a:r>
              <a:rPr lang="zh-CN" altLang="en-US" sz="1600"/>
              <a:t>表示。</a:t>
            </a:r>
            <a:endParaRPr lang="zh-CN" altLang="en-US" sz="1600"/>
          </a:p>
          <a:p>
            <a:r>
              <a:rPr lang="zh-CN" altLang="en-US" sz="1600"/>
              <a:t>鲁棒性强： HWS 模块通过丢弃低频信息，可以</a:t>
            </a:r>
            <a:r>
              <a:rPr lang="zh-CN" altLang="en-US" sz="1600">
                <a:solidFill>
                  <a:srgbClr val="FF0000"/>
                </a:solidFill>
              </a:rPr>
              <a:t>减少噪声对模型的影响</a:t>
            </a:r>
            <a:r>
              <a:rPr lang="zh-CN" altLang="en-US" sz="1600"/>
              <a:t>，从而提高模型的鲁棒性。</a:t>
            </a:r>
            <a:endParaRPr lang="zh-CN" altLang="en-US" sz="1600"/>
          </a:p>
          <a:p>
            <a:r>
              <a:rPr lang="zh-CN" altLang="en-US" sz="1600"/>
              <a:t>计算效率高： HWS 模块将特征图的</a:t>
            </a:r>
            <a:r>
              <a:rPr lang="zh-CN" altLang="en-US" sz="1600">
                <a:solidFill>
                  <a:srgbClr val="FF0000"/>
                </a:solidFill>
              </a:rPr>
              <a:t>空间分辨率减半</a:t>
            </a:r>
            <a:r>
              <a:rPr lang="zh-CN" altLang="en-US" sz="1600"/>
              <a:t>，可以降低模型的计算复杂度，提高模型的计算效率。</a:t>
            </a:r>
            <a:endParaRPr lang="zh-CN" altLang="en-US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835" y="1513840"/>
            <a:ext cx="10219690" cy="459994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cover dir="lu"/>
      </p:transition>
    </mc:Choice>
    <mc:Fallback>
      <p:transition spd="slow" advClick="0">
        <p:cover dir="l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6"/>
          <p:cNvSpPr txBox="1"/>
          <p:nvPr>
            <p:custDataLst>
              <p:tags r:id="rId1"/>
            </p:custDataLst>
          </p:nvPr>
        </p:nvSpPr>
        <p:spPr>
          <a:xfrm>
            <a:off x="6608270" y="1607748"/>
            <a:ext cx="4527486" cy="46037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fontAlgn="ctr"/>
            <a:r>
              <a:rPr lang="zh-CN" altLang="en-US" sz="2000" b="1">
                <a:solidFill>
                  <a:schemeClr val="tx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消融实验验证模块贡献</a:t>
            </a:r>
            <a:endParaRPr lang="en-US" altLang="zh-CN" sz="2000" b="1" dirty="0">
              <a:solidFill>
                <a:schemeClr val="tx2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Text9"/>
          <p:cNvSpPr txBox="1"/>
          <p:nvPr>
            <p:custDataLst>
              <p:tags r:id="rId2"/>
            </p:custDataLst>
          </p:nvPr>
        </p:nvSpPr>
        <p:spPr>
          <a:xfrm>
            <a:off x="120306" y="42935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实验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14339" y="39043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数据集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" y="762635"/>
            <a:ext cx="9190990" cy="55733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886190" y="2068195"/>
            <a:ext cx="3018790" cy="3288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内部数据集评估: 使用 FaceForensics++ 数据集进行内部评估，包括 High Quality (C23) 和 Low Quality (C40) 两个质量级别，涵盖 Deepfakes、Face2Face、FaceSwap 和 NeuralTextures 四种伪造方法。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6"/>
          <p:cNvSpPr txBox="1"/>
          <p:nvPr>
            <p:custDataLst>
              <p:tags r:id="rId1"/>
            </p:custDataLst>
          </p:nvPr>
        </p:nvSpPr>
        <p:spPr>
          <a:xfrm>
            <a:off x="6608270" y="1607748"/>
            <a:ext cx="4527486" cy="46037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fontAlgn="ctr"/>
            <a:r>
              <a:rPr lang="zh-CN" altLang="en-US" sz="2000" b="1">
                <a:solidFill>
                  <a:schemeClr val="tx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消融实验验证模块贡献</a:t>
            </a:r>
            <a:endParaRPr lang="en-US" altLang="zh-CN" sz="2000" b="1" dirty="0">
              <a:solidFill>
                <a:schemeClr val="tx2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Text9"/>
          <p:cNvSpPr txBox="1"/>
          <p:nvPr>
            <p:custDataLst>
              <p:tags r:id="rId2"/>
            </p:custDataLst>
          </p:nvPr>
        </p:nvSpPr>
        <p:spPr>
          <a:xfrm>
            <a:off x="120306" y="42935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实验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14339" y="91685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数据集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886190" y="2068195"/>
            <a:ext cx="3018790" cy="3288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未见数据集评估: 将模型在 FF++ 数据集上训练，然后在 Celeb-DF、DeepFake Detection Challenge (DFDC) 和 DeepFake-TIMIT-HQ (DFT-H) 三个未见数据集上进行测试，评估模型的泛化能力。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" y="1498600"/>
            <a:ext cx="8210550" cy="43910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6"/>
          <p:cNvSpPr txBox="1"/>
          <p:nvPr>
            <p:custDataLst>
              <p:tags r:id="rId1"/>
            </p:custDataLst>
          </p:nvPr>
        </p:nvSpPr>
        <p:spPr>
          <a:xfrm>
            <a:off x="6608270" y="1607748"/>
            <a:ext cx="4527486" cy="46037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fontAlgn="ctr"/>
            <a:r>
              <a:rPr lang="zh-CN" altLang="en-US" sz="2000" b="1">
                <a:solidFill>
                  <a:schemeClr val="tx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消融实验验证模块贡献</a:t>
            </a:r>
            <a:endParaRPr lang="en-US" altLang="zh-CN" sz="2000" b="1" dirty="0">
              <a:solidFill>
                <a:schemeClr val="tx2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Text9"/>
          <p:cNvSpPr txBox="1"/>
          <p:nvPr>
            <p:custDataLst>
              <p:tags r:id="rId2"/>
            </p:custDataLst>
          </p:nvPr>
        </p:nvSpPr>
        <p:spPr>
          <a:xfrm>
            <a:off x="120306" y="42935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实验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14339" y="91685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数据集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815705" y="2709545"/>
            <a:ext cx="3018790" cy="3288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未见伪造方法评估: 使用 FF++ 数据集进行交叉伪造方法评估，包括 GID-DF 和 GID-FF 两种协议，评估模型对未见伪造方法的泛化能力。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" y="1680845"/>
            <a:ext cx="8024495" cy="38493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6"/>
          <p:cNvSpPr txBox="1"/>
          <p:nvPr>
            <p:custDataLst>
              <p:tags r:id="rId1"/>
            </p:custDataLst>
          </p:nvPr>
        </p:nvSpPr>
        <p:spPr>
          <a:xfrm>
            <a:off x="6608270" y="1607748"/>
            <a:ext cx="4527486" cy="46037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fontAlgn="ctr"/>
            <a:r>
              <a:rPr lang="zh-CN" altLang="en-US" sz="2000" b="1">
                <a:solidFill>
                  <a:schemeClr val="tx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消融实验验证模块贡献</a:t>
            </a:r>
            <a:endParaRPr lang="en-US" altLang="zh-CN" sz="2000" b="1" dirty="0">
              <a:solidFill>
                <a:schemeClr val="tx2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Text9"/>
          <p:cNvSpPr txBox="1"/>
          <p:nvPr>
            <p:custDataLst>
              <p:tags r:id="rId2"/>
            </p:custDataLst>
          </p:nvPr>
        </p:nvSpPr>
        <p:spPr>
          <a:xfrm>
            <a:off x="120306" y="42935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实验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14339" y="91685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数据集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47305" y="2273300"/>
            <a:ext cx="3018790" cy="3288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真实世界扰动评估: 使用 DeeperForensics-1.0 (DFo) 数据集进行真实世界扰动评估，包括 std、std/sing、std/rand、std/mix3 和 std/mix4 五种扰动级别，评估模型的鲁棒性。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0" y="1770380"/>
            <a:ext cx="5721350" cy="40690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1"/>
          <p:cNvSpPr/>
          <p:nvPr>
            <p:custDataLst>
              <p:tags r:id="rId1"/>
            </p:custDataLst>
          </p:nvPr>
        </p:nvSpPr>
        <p:spPr>
          <a:xfrm>
            <a:off x="6024674" y="962212"/>
            <a:ext cx="5145349" cy="4718021"/>
          </a:xfrm>
          <a:prstGeom prst="roundRect">
            <a:avLst>
              <a:gd name="adj" fmla="val 0"/>
            </a:avLst>
          </a:prstGeom>
          <a:gradFill flip="none" rotWithShape="1">
            <a:gsLst>
              <a:gs pos="40000">
                <a:schemeClr val="accent1">
                  <a:alpha val="1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solidFill>
                <a:prstClr val="white">
                  <a:lumMod val="8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2"/>
          <p:cNvSpPr/>
          <p:nvPr>
            <p:custDataLst>
              <p:tags r:id="rId2"/>
            </p:custDataLst>
          </p:nvPr>
        </p:nvSpPr>
        <p:spPr>
          <a:xfrm>
            <a:off x="727186" y="962212"/>
            <a:ext cx="5145349" cy="4718021"/>
          </a:xfrm>
          <a:prstGeom prst="roundRect">
            <a:avLst>
              <a:gd name="adj" fmla="val 0"/>
            </a:avLst>
          </a:prstGeom>
          <a:gradFill flip="none" rotWithShape="1">
            <a:gsLst>
              <a:gs pos="40000">
                <a:schemeClr val="accent1">
                  <a:alpha val="1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solidFill>
                <a:prstClr val="white">
                  <a:lumMod val="8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6"/>
          <p:cNvSpPr txBox="1"/>
          <p:nvPr>
            <p:custDataLst>
              <p:tags r:id="rId3"/>
            </p:custDataLst>
          </p:nvPr>
        </p:nvSpPr>
        <p:spPr>
          <a:xfrm>
            <a:off x="6096000" y="1434646"/>
            <a:ext cx="4948517" cy="458387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fontAlgn="ctr"/>
            <a:r>
              <a:rPr lang="zh-CN" altLang="en-US" sz="3200" dirty="0">
                <a:sym typeface="+mn-ea"/>
              </a:rPr>
              <a:t>AUC (Area Under the Curve):</a:t>
            </a:r>
            <a:endParaRPr lang="zh-CN" altLang="en-US" sz="3200" dirty="0"/>
          </a:p>
          <a:p>
            <a:pPr fontAlgn="ctr"/>
            <a:r>
              <a:rPr lang="zh-CN" altLang="en-US" sz="3200" dirty="0">
                <a:sym typeface="+mn-ea"/>
              </a:rPr>
              <a:t>ROC曲线下的面积，用于衡量模型在多分类任务中的性能，尤其是在类别不平衡的情况下。</a:t>
            </a:r>
            <a:endParaRPr lang="zh-CN" altLang="en-US" sz="3200" dirty="0"/>
          </a:p>
          <a:p>
            <a:pPr fontAlgn="ctr"/>
            <a:r>
              <a:rPr lang="zh-CN" altLang="en-US" sz="3200" dirty="0">
                <a:sym typeface="+mn-ea"/>
              </a:rPr>
              <a:t>ACC (Accuracy):</a:t>
            </a:r>
            <a:endParaRPr lang="zh-CN" altLang="en-US" sz="3200" dirty="0"/>
          </a:p>
          <a:p>
            <a:pPr fontAlgn="ctr"/>
            <a:r>
              <a:rPr lang="zh-CN" altLang="en-US" sz="3200" dirty="0">
                <a:sym typeface="+mn-ea"/>
              </a:rPr>
              <a:t>模型预测正确的百分比，是衡量分类准确性的一个常用指标。</a:t>
            </a:r>
            <a:endParaRPr lang="zh-CN" altLang="en-US" sz="3200" dirty="0">
              <a:sym typeface="+mn-ea"/>
            </a:endParaRPr>
          </a:p>
        </p:txBody>
      </p:sp>
      <p:sp>
        <p:nvSpPr>
          <p:cNvPr id="4" name="Text9"/>
          <p:cNvSpPr txBox="1"/>
          <p:nvPr>
            <p:custDataLst>
              <p:tags r:id="rId4"/>
            </p:custDataLst>
          </p:nvPr>
        </p:nvSpPr>
        <p:spPr>
          <a:xfrm>
            <a:off x="345096" y="287410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实验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2800" y="1325927"/>
            <a:ext cx="4679576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实现细节: 使用 PyTorch 实现 F2Trans 网络，并在 NVIDIA Tesla V100 GPU 上进行训练和测试。</a:t>
            </a:r>
            <a:endParaRPr lang="zh-CN" altLang="en-US" sz="2400" dirty="0"/>
          </a:p>
          <a:p>
            <a:r>
              <a:rPr lang="zh-CN" altLang="en-US" sz="2400" dirty="0"/>
              <a:t>评估指标: 使用 Accuracy (ACC) 和 Area Under the Receiver Operating Characteristic Curve (AUC) 作为评估指标，并使用图像级别 (IL) 和图像基于视频级别 (IVL) 两种方式进行评估。</a:t>
            </a:r>
            <a:endParaRPr lang="zh-CN" altLang="en-US" sz="2400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custDataLst>
      <p:tags r:id="rId5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9"/>
          <p:cNvSpPr txBox="1"/>
          <p:nvPr>
            <p:custDataLst>
              <p:tags r:id="rId1"/>
            </p:custDataLst>
          </p:nvPr>
        </p:nvSpPr>
        <p:spPr>
          <a:xfrm>
            <a:off x="345096" y="287410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实验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445" y="1007745"/>
            <a:ext cx="3151505" cy="20459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173470" y="628015"/>
            <a:ext cx="5153660" cy="3589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</a:rPr>
              <a:t>消融研究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分析不同</a:t>
            </a:r>
            <a:r>
              <a:rPr lang="zh-CN" altLang="en-US">
                <a:solidFill>
                  <a:srgbClr val="FF0000"/>
                </a:solidFill>
              </a:rPr>
              <a:t>模块</a:t>
            </a:r>
            <a:r>
              <a:rPr lang="zh-CN" altLang="en-US"/>
              <a:t>的影响: 通过去除 HWS、CDA 或 LSC 模块，评估模型在不同数据集上的性能，结果表明每个模块都对模型的泛化能力和鲁棒性有重要影响。</a:t>
            </a:r>
            <a:endParaRPr lang="zh-CN" altLang="en-US"/>
          </a:p>
          <a:p>
            <a:r>
              <a:rPr lang="zh-CN" altLang="en-US"/>
              <a:t>分析不同</a:t>
            </a:r>
            <a:r>
              <a:rPr lang="zh-CN" altLang="en-US">
                <a:solidFill>
                  <a:srgbClr val="FF0000"/>
                </a:solidFill>
              </a:rPr>
              <a:t>频率成分</a:t>
            </a:r>
            <a:r>
              <a:rPr lang="zh-CN" altLang="en-US"/>
              <a:t>的影响: 通过使用不同频率子带的组合，评估模型在不同数据集上的性能，结果表明高频成分 (LH+HL+HH) 能够更好地提高模型的泛化能力和鲁棒性。</a:t>
            </a:r>
            <a:endParaRPr lang="zh-CN" altLang="en-US"/>
          </a:p>
          <a:p>
            <a:r>
              <a:rPr lang="zh-CN" altLang="en-US"/>
              <a:t>分析不同</a:t>
            </a:r>
            <a:r>
              <a:rPr lang="zh-CN" altLang="en-US">
                <a:solidFill>
                  <a:srgbClr val="FF0000"/>
                </a:solidFill>
              </a:rPr>
              <a:t>采样器</a:t>
            </a:r>
            <a:r>
              <a:rPr lang="zh-CN" altLang="en-US"/>
              <a:t>的影响: 与平均池化、混合池化、随机池化、最大模糊池化和步长卷积等采样器进行比较，结果表明 HWS 模块能够更好地提取图像中的高频伪造痕迹。</a:t>
            </a:r>
            <a:endParaRPr lang="zh-CN" altLang="en-US"/>
          </a:p>
          <a:p>
            <a:r>
              <a:rPr lang="zh-CN" altLang="en-US"/>
              <a:t>分析不同精细</a:t>
            </a:r>
            <a:r>
              <a:rPr lang="zh-CN" altLang="en-US">
                <a:solidFill>
                  <a:srgbClr val="FF0000"/>
                </a:solidFill>
              </a:rPr>
              <a:t>伪造信息利用方式</a:t>
            </a:r>
            <a:r>
              <a:rPr lang="zh-CN" altLang="en-US"/>
              <a:t>的影响: 与卷积、中心差分卷积和自注意力机制进行比较，结果表明 CDA 模块能够更好地捕捉图像中的细微伪造痕迹。</a:t>
            </a:r>
            <a:endParaRPr lang="zh-CN" altLang="en-US"/>
          </a:p>
          <a:p>
            <a:r>
              <a:rPr lang="zh-CN" altLang="en-US"/>
              <a:t>分析</a:t>
            </a:r>
            <a:r>
              <a:rPr lang="zh-CN" altLang="en-US">
                <a:solidFill>
                  <a:srgbClr val="FF0000"/>
                </a:solidFill>
              </a:rPr>
              <a:t>网络深度和计算复杂度</a:t>
            </a:r>
            <a:r>
              <a:rPr lang="zh-CN" altLang="en-US"/>
              <a:t>: 与 ViT 和 Swin 等经典 Transformer 骨干网络进行比较，结果表明 F2Trans 具有更优的泛化能力和鲁棒性，并且计算复杂度更低。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" y="3096895"/>
            <a:ext cx="5973445" cy="33420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13"/>
          <p:cNvSpPr/>
          <p:nvPr>
            <p:custDataLst>
              <p:tags r:id="rId1"/>
            </p:custDataLst>
          </p:nvPr>
        </p:nvSpPr>
        <p:spPr>
          <a:xfrm>
            <a:off x="1" y="6755997"/>
            <a:ext cx="4068159" cy="1020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1" name="Text14"/>
          <p:cNvSpPr/>
          <p:nvPr>
            <p:custDataLst>
              <p:tags r:id="rId2"/>
            </p:custDataLst>
          </p:nvPr>
        </p:nvSpPr>
        <p:spPr>
          <a:xfrm>
            <a:off x="4067495" y="6755997"/>
            <a:ext cx="4068159" cy="1020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Text15"/>
          <p:cNvSpPr/>
          <p:nvPr>
            <p:custDataLst>
              <p:tags r:id="rId3"/>
            </p:custDataLst>
          </p:nvPr>
        </p:nvSpPr>
        <p:spPr>
          <a:xfrm>
            <a:off x="8123842" y="6755997"/>
            <a:ext cx="4068159" cy="1020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Text16"/>
          <p:cNvSpPr txBox="1"/>
          <p:nvPr>
            <p:custDataLst>
              <p:tags r:id="rId4"/>
            </p:custDataLst>
          </p:nvPr>
        </p:nvSpPr>
        <p:spPr>
          <a:xfrm>
            <a:off x="347808" y="339877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思考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grpSp>
        <p:nvGrpSpPr>
          <p:cNvPr id="3" name="组合 2"/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536534" y="1571050"/>
            <a:ext cx="10983298" cy="2755533"/>
            <a:chOff x="898134" y="2037442"/>
            <a:chExt cx="10395731" cy="1367888"/>
          </a:xfrm>
        </p:grpSpPr>
        <p:grpSp>
          <p:nvGrpSpPr>
            <p:cNvPr id="4" name="组合 3"/>
            <p:cNvGrpSpPr/>
            <p:nvPr/>
          </p:nvGrpSpPr>
          <p:grpSpPr>
            <a:xfrm>
              <a:off x="898134" y="2037442"/>
              <a:ext cx="4679771" cy="1367888"/>
              <a:chOff x="898134" y="2037442"/>
              <a:chExt cx="4679771" cy="1367888"/>
            </a:xfrm>
          </p:grpSpPr>
          <p:sp>
            <p:nvSpPr>
              <p:cNvPr id="11" name="Title-1"/>
              <p:cNvSpPr/>
              <p:nvPr>
                <p:custDataLst>
                  <p:tags r:id="rId6"/>
                </p:custDataLst>
              </p:nvPr>
            </p:nvSpPr>
            <p:spPr>
              <a:xfrm>
                <a:off x="898134" y="2270580"/>
                <a:ext cx="4378325" cy="411508"/>
              </a:xfrm>
              <a:prstGeom prst="roundRect">
                <a:avLst/>
              </a:prstGeom>
              <a:solidFill>
                <a:schemeClr val="tx2">
                  <a:alpha val="1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r>
                  <a:rPr lang="zh-CN" altLang="en-US" sz="2000" b="1" dirty="0"/>
                  <a:t>个人评价（可能有</a:t>
                </a:r>
                <a:r>
                  <a:rPr lang="zh-CN" altLang="en-US" sz="2000" b="1" dirty="0"/>
                  <a:t>错误）</a:t>
                </a:r>
                <a:endParaRPr lang="zh-CN" altLang="en-US" sz="2000" b="1" dirty="0"/>
              </a:p>
            </p:txBody>
          </p:sp>
          <p:sp>
            <p:nvSpPr>
              <p:cNvPr id="12" name="Index-1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4886690" y="2037442"/>
                <a:ext cx="6912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i="1" dirty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508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  <a:latin typeface="+mn-ea"/>
                  </a:rPr>
                  <a:t>01</a:t>
                </a:r>
                <a:endParaRPr lang="zh-CN" altLang="en-US" sz="3200" b="1" i="1" dirty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0"/>
                  </a:gradFill>
                  <a:effectLst>
                    <a:outerShdw blurRad="50800" dist="50800" dir="5400000" algn="ctr" rotWithShape="0">
                      <a:schemeClr val="accent1">
                        <a:alpha val="20000"/>
                      </a:schemeClr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3" name="Body-1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946218" y="2672435"/>
                <a:ext cx="4378323" cy="732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这篇论文的网络架构上和别的架构的主要</a:t>
                </a:r>
                <a:r>
                  <a:rPr lang="zh-CN" altLang="en-US" dirty="0"/>
                  <a:t>区别</a:t>
                </a:r>
                <a:endParaRPr lang="zh-CN" altLang="en-US" dirty="0"/>
              </a:p>
              <a:p>
                <a:r>
                  <a:rPr lang="zh-CN" altLang="en-US" dirty="0"/>
                  <a:t>我个人认为他的创新最大的地方应该是加入了高频小波采样器，</a:t>
                </a:r>
                <a:r>
                  <a:rPr lang="zh-CN" altLang="en-US" dirty="0"/>
                  <a:t>即神经网络与这个频率的采样器结合</a:t>
                </a:r>
                <a:endParaRPr lang="zh-CN" altLang="en-US" dirty="0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6622719" y="2037442"/>
              <a:ext cx="4671146" cy="1289397"/>
              <a:chOff x="6622719" y="2037442"/>
              <a:chExt cx="4671146" cy="1289397"/>
            </a:xfrm>
          </p:grpSpPr>
          <p:sp>
            <p:nvSpPr>
              <p:cNvPr id="6" name="Title-2"/>
              <p:cNvSpPr/>
              <p:nvPr>
                <p:custDataLst>
                  <p:tags r:id="rId9"/>
                </p:custDataLst>
              </p:nvPr>
            </p:nvSpPr>
            <p:spPr>
              <a:xfrm>
                <a:off x="6665391" y="2270580"/>
                <a:ext cx="4378325" cy="411508"/>
              </a:xfrm>
              <a:prstGeom prst="roundRect">
                <a:avLst/>
              </a:prstGeom>
              <a:solidFill>
                <a:schemeClr val="tx2">
                  <a:alpha val="1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r>
                  <a:rPr lang="zh-CN" altLang="en-US" sz="2000" b="1" dirty="0"/>
                  <a:t>可能存在也可能不存在的改进点</a:t>
                </a:r>
                <a:endParaRPr lang="zh-CN" altLang="en-US" sz="2000" b="1" dirty="0"/>
              </a:p>
            </p:txBody>
          </p:sp>
          <p:sp>
            <p:nvSpPr>
              <p:cNvPr id="7" name="Body-2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6622719" y="2621999"/>
                <a:ext cx="4378323" cy="704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20000"/>
                  </a:lnSpc>
                  <a:defRPr sz="1400"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  <a:latin typeface="+mn-ea"/>
                  </a:defRPr>
                </a:lvl1pPr>
              </a:lstStyle>
              <a:p>
                <a:r>
                  <a:rPr lang="zh-CN" altLang="en-US" sz="1800" dirty="0">
                    <a:solidFill>
                      <a:schemeClr val="tx1"/>
                    </a:solidFill>
                    <a:latin typeface="+mn-lt"/>
                  </a:rPr>
                  <a:t>实验中使用的评估指标主要集中在 AUC 和 ACC 上，可以考虑使用其他指标 (如 F1-score、Precision、Recall 等) 进行更全面的评估。（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+mn-lt"/>
                  </a:rPr>
                  <a:t>我认为无伤大雅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+mn-lt"/>
                  </a:rPr>
                  <a:t>）</a:t>
                </a:r>
                <a:endParaRPr lang="zh-CN" altLang="en-US" sz="1800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10" name="Index-2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0653946" y="2037442"/>
                <a:ext cx="639919" cy="584775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accent2">
                    <a:alpha val="20000"/>
                  </a:scheme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02</a:t>
                </a:r>
                <a:endParaRPr lang="zh-CN" altLang="en-US" sz="32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4820" y="5675630"/>
            <a:ext cx="5015865" cy="6940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4690" y="4487545"/>
            <a:ext cx="3648710" cy="10274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>
            <p:custDataLst>
              <p:tags r:id="rId1"/>
            </p:custDataLst>
          </p:nvPr>
        </p:nvSpPr>
        <p:spPr>
          <a:xfrm flipH="1">
            <a:off x="1388" y="2"/>
            <a:ext cx="4818805" cy="5231672"/>
          </a:xfrm>
          <a:custGeom>
            <a:avLst/>
            <a:gdLst>
              <a:gd name="connsiteX0" fmla="*/ 0 w 6340941"/>
              <a:gd name="connsiteY0" fmla="*/ 0 h 6531569"/>
              <a:gd name="connsiteX1" fmla="*/ 6340941 w 6340941"/>
              <a:gd name="connsiteY1" fmla="*/ 0 h 6531569"/>
              <a:gd name="connsiteX2" fmla="*/ 6340941 w 6340941"/>
              <a:gd name="connsiteY2" fmla="*/ 6531569 h 653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0941" h="6531569">
                <a:moveTo>
                  <a:pt x="0" y="0"/>
                </a:moveTo>
                <a:lnTo>
                  <a:pt x="6340941" y="0"/>
                </a:lnTo>
                <a:lnTo>
                  <a:pt x="6340941" y="65315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Shape1"/>
          <p:cNvSpPr/>
          <p:nvPr>
            <p:custDataLst>
              <p:tags r:id="rId2"/>
            </p:custDataLst>
          </p:nvPr>
        </p:nvSpPr>
        <p:spPr>
          <a:xfrm flipH="1">
            <a:off x="-1992086" y="353415"/>
            <a:ext cx="3682092" cy="368209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88" h="5588">
                <a:moveTo>
                  <a:pt x="2794" y="0"/>
                </a:moveTo>
                <a:cubicBezTo>
                  <a:pt x="2883" y="0"/>
                  <a:pt x="2972" y="34"/>
                  <a:pt x="3040" y="102"/>
                </a:cubicBezTo>
                <a:lnTo>
                  <a:pt x="5486" y="2548"/>
                </a:lnTo>
                <a:cubicBezTo>
                  <a:pt x="5622" y="2684"/>
                  <a:pt x="5622" y="2904"/>
                  <a:pt x="5486" y="3040"/>
                </a:cubicBezTo>
                <a:lnTo>
                  <a:pt x="3040" y="5486"/>
                </a:lnTo>
                <a:cubicBezTo>
                  <a:pt x="2904" y="5622"/>
                  <a:pt x="2684" y="5622"/>
                  <a:pt x="2548" y="5486"/>
                </a:cubicBezTo>
                <a:lnTo>
                  <a:pt x="102" y="3040"/>
                </a:lnTo>
                <a:cubicBezTo>
                  <a:pt x="-34" y="2904"/>
                  <a:pt x="-34" y="2684"/>
                  <a:pt x="102" y="2548"/>
                </a:cubicBezTo>
                <a:lnTo>
                  <a:pt x="2548" y="102"/>
                </a:lnTo>
                <a:cubicBezTo>
                  <a:pt x="2616" y="34"/>
                  <a:pt x="2705" y="0"/>
                  <a:pt x="2794" y="0"/>
                </a:cubicBezTo>
                <a:close/>
              </a:path>
            </a:pathLst>
          </a:custGeom>
          <a:noFill/>
          <a:ln w="539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1"/>
          <p:cNvSpPr txBox="1"/>
          <p:nvPr>
            <p:custDataLst>
              <p:tags r:id="rId3"/>
            </p:custDataLst>
          </p:nvPr>
        </p:nvSpPr>
        <p:spPr>
          <a:xfrm>
            <a:off x="5048853" y="347592"/>
            <a:ext cx="5540298" cy="585216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 lnSpcReduction="20000"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背景介绍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7" name="Text2"/>
          <p:cNvSpPr txBox="1"/>
          <p:nvPr>
            <p:custDataLst>
              <p:tags r:id="rId4"/>
            </p:custDataLst>
          </p:nvPr>
        </p:nvSpPr>
        <p:spPr>
          <a:xfrm>
            <a:off x="5353802" y="2400503"/>
            <a:ext cx="6383175" cy="205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/>
          <a:p>
            <a:pPr marL="0" marR="0" lvl="0" algn="just" defTabSz="914400" rtl="0" eaLnBrk="1" fontAlgn="ctr" latinLnBrk="0" hangingPunct="1"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思源黑体 CN" panose="020B0500000000000000" pitchFamily="34" charset="-122"/>
              </a:rPr>
              <a:t>F2Trans: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思源黑体 CN" panose="020B0500000000000000" pitchFamily="34" charset="-122"/>
              </a:rPr>
              <a:t>High-Frequency Fine-Grained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思源黑体 CN" panose="020B0500000000000000" pitchFamily="34" charset="-122"/>
            </a:endParaRPr>
          </a:p>
          <a:p>
            <a:pPr marL="0" marR="0" lvl="0" algn="just" defTabSz="914400" rtl="0" eaLnBrk="1" fontAlgn="ctr" latinLnBrk="0" hangingPunct="1"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思源黑体 CN" panose="020B0500000000000000" pitchFamily="34" charset="-122"/>
              </a:rPr>
              <a:t>Transformer for Face Forgery Detection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思源黑体 CN" panose="020B0500000000000000" pitchFamily="34" charset="-122"/>
            </a:endParaRPr>
          </a:p>
        </p:txBody>
      </p:sp>
      <p:sp>
        <p:nvSpPr>
          <p:cNvPr id="11" name="Shape2"/>
          <p:cNvSpPr/>
          <p:nvPr>
            <p:custDataLst>
              <p:tags r:id="rId5"/>
            </p:custDataLst>
          </p:nvPr>
        </p:nvSpPr>
        <p:spPr>
          <a:xfrm>
            <a:off x="230048" y="0"/>
            <a:ext cx="2798210" cy="1554058"/>
          </a:xfrm>
          <a:custGeom>
            <a:avLst/>
            <a:gdLst>
              <a:gd name="connsiteX0" fmla="*/ 23601 w 3682092"/>
              <a:gd name="connsiteY0" fmla="*/ 0 h 1940190"/>
              <a:gd name="connsiteX1" fmla="*/ 3658491 w 3682092"/>
              <a:gd name="connsiteY1" fmla="*/ 0 h 1940190"/>
              <a:gd name="connsiteX2" fmla="*/ 3665289 w 3682092"/>
              <a:gd name="connsiteY2" fmla="*/ 12906 h 1940190"/>
              <a:gd name="connsiteX3" fmla="*/ 3614881 w 3682092"/>
              <a:gd name="connsiteY3" fmla="*/ 261240 h 1940190"/>
              <a:gd name="connsiteX4" fmla="*/ 2003142 w 3682092"/>
              <a:gd name="connsiteY4" fmla="*/ 1872979 h 1940190"/>
              <a:gd name="connsiteX5" fmla="*/ 1678950 w 3682092"/>
              <a:gd name="connsiteY5" fmla="*/ 1872979 h 1940190"/>
              <a:gd name="connsiteX6" fmla="*/ 67211 w 3682092"/>
              <a:gd name="connsiteY6" fmla="*/ 261240 h 1940190"/>
              <a:gd name="connsiteX7" fmla="*/ 16803 w 3682092"/>
              <a:gd name="connsiteY7" fmla="*/ 12906 h 194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82092" h="1940190">
                <a:moveTo>
                  <a:pt x="23601" y="0"/>
                </a:moveTo>
                <a:lnTo>
                  <a:pt x="3658491" y="0"/>
                </a:lnTo>
                <a:lnTo>
                  <a:pt x="3665289" y="12906"/>
                </a:lnTo>
                <a:cubicBezTo>
                  <a:pt x="3698895" y="95684"/>
                  <a:pt x="3682092" y="194029"/>
                  <a:pt x="3614881" y="261240"/>
                </a:cubicBezTo>
                <a:lnTo>
                  <a:pt x="2003142" y="1872979"/>
                </a:lnTo>
                <a:cubicBezTo>
                  <a:pt x="1913528" y="1962594"/>
                  <a:pt x="1768564" y="1962594"/>
                  <a:pt x="1678950" y="1872979"/>
                </a:cubicBezTo>
                <a:lnTo>
                  <a:pt x="67211" y="261240"/>
                </a:lnTo>
                <a:cubicBezTo>
                  <a:pt x="0" y="194029"/>
                  <a:pt x="-16802" y="95684"/>
                  <a:pt x="16803" y="12906"/>
                </a:cubicBezTo>
                <a:close/>
              </a:path>
            </a:pathLst>
          </a:custGeom>
          <a:blipFill dpi="0" rotWithShape="0">
            <a:blip r:embed="rId6"/>
            <a:srcRect/>
            <a:stretch>
              <a:fillRect t="-3375" b="-3375"/>
            </a:stretch>
          </a:blipFill>
          <a:ln w="38975">
            <a:solidFill>
              <a:schemeClr val="accent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Shape3"/>
          <p:cNvSpPr/>
          <p:nvPr>
            <p:custDataLst>
              <p:tags r:id="rId7"/>
            </p:custDataLst>
          </p:nvPr>
        </p:nvSpPr>
        <p:spPr>
          <a:xfrm>
            <a:off x="2415298" y="353417"/>
            <a:ext cx="2767210" cy="2949291"/>
          </a:xfrm>
          <a:custGeom>
            <a:avLst/>
            <a:gdLst>
              <a:gd name="connsiteX0" fmla="*/ 1841046 w 3682092"/>
              <a:gd name="connsiteY0" fmla="*/ 0 h 3682093"/>
              <a:gd name="connsiteX1" fmla="*/ 2003143 w 3682092"/>
              <a:gd name="connsiteY1" fmla="*/ 67211 h 3682093"/>
              <a:gd name="connsiteX2" fmla="*/ 3614882 w 3682092"/>
              <a:gd name="connsiteY2" fmla="*/ 1678950 h 3682093"/>
              <a:gd name="connsiteX3" fmla="*/ 3614882 w 3682092"/>
              <a:gd name="connsiteY3" fmla="*/ 2003143 h 3682093"/>
              <a:gd name="connsiteX4" fmla="*/ 2003143 w 3682092"/>
              <a:gd name="connsiteY4" fmla="*/ 3614882 h 3682093"/>
              <a:gd name="connsiteX5" fmla="*/ 1678950 w 3682092"/>
              <a:gd name="connsiteY5" fmla="*/ 3614882 h 3682093"/>
              <a:gd name="connsiteX6" fmla="*/ 67211 w 3682092"/>
              <a:gd name="connsiteY6" fmla="*/ 2003143 h 3682093"/>
              <a:gd name="connsiteX7" fmla="*/ 67211 w 3682092"/>
              <a:gd name="connsiteY7" fmla="*/ 1678950 h 3682093"/>
              <a:gd name="connsiteX8" fmla="*/ 1678950 w 3682092"/>
              <a:gd name="connsiteY8" fmla="*/ 67211 h 3682093"/>
              <a:gd name="connsiteX9" fmla="*/ 1841046 w 3682092"/>
              <a:gd name="connsiteY9" fmla="*/ 0 h 3682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2092" h="3682093">
                <a:moveTo>
                  <a:pt x="1841046" y="0"/>
                </a:moveTo>
                <a:cubicBezTo>
                  <a:pt x="1899691" y="0"/>
                  <a:pt x="1958335" y="22404"/>
                  <a:pt x="2003143" y="67211"/>
                </a:cubicBezTo>
                <a:lnTo>
                  <a:pt x="3614882" y="1678950"/>
                </a:lnTo>
                <a:cubicBezTo>
                  <a:pt x="3704496" y="1768565"/>
                  <a:pt x="3704496" y="1913529"/>
                  <a:pt x="3614882" y="2003143"/>
                </a:cubicBezTo>
                <a:lnTo>
                  <a:pt x="2003143" y="3614882"/>
                </a:lnTo>
                <a:cubicBezTo>
                  <a:pt x="1913528" y="3704497"/>
                  <a:pt x="1768564" y="3704497"/>
                  <a:pt x="1678950" y="3614882"/>
                </a:cubicBezTo>
                <a:lnTo>
                  <a:pt x="67211" y="2003143"/>
                </a:lnTo>
                <a:cubicBezTo>
                  <a:pt x="-22403" y="1913529"/>
                  <a:pt x="-22403" y="1768565"/>
                  <a:pt x="67211" y="1678950"/>
                </a:cubicBezTo>
                <a:lnTo>
                  <a:pt x="1678950" y="67211"/>
                </a:lnTo>
                <a:cubicBezTo>
                  <a:pt x="1723757" y="22404"/>
                  <a:pt x="1782402" y="0"/>
                  <a:pt x="1841046" y="0"/>
                </a:cubicBezTo>
                <a:close/>
              </a:path>
            </a:pathLst>
          </a:custGeom>
          <a:blipFill dpi="0" rotWithShape="0">
            <a:blip r:embed="rId8"/>
            <a:srcRect/>
            <a:stretch>
              <a:fillRect t="-25188" b="-25188"/>
            </a:stretch>
          </a:blipFill>
          <a:ln w="38975">
            <a:solidFill>
              <a:schemeClr val="accent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Shape4"/>
          <p:cNvSpPr/>
          <p:nvPr>
            <p:custDataLst>
              <p:tags r:id="rId9"/>
            </p:custDataLst>
          </p:nvPr>
        </p:nvSpPr>
        <p:spPr>
          <a:xfrm>
            <a:off x="269450" y="2448736"/>
            <a:ext cx="2808150" cy="3031198"/>
          </a:xfrm>
          <a:custGeom>
            <a:avLst/>
            <a:gdLst>
              <a:gd name="connsiteX0" fmla="*/ 1841046 w 3682092"/>
              <a:gd name="connsiteY0" fmla="*/ 0 h 3682093"/>
              <a:gd name="connsiteX1" fmla="*/ 2003143 w 3682092"/>
              <a:gd name="connsiteY1" fmla="*/ 67211 h 3682093"/>
              <a:gd name="connsiteX2" fmla="*/ 3614881 w 3682092"/>
              <a:gd name="connsiteY2" fmla="*/ 1678950 h 3682093"/>
              <a:gd name="connsiteX3" fmla="*/ 3614881 w 3682092"/>
              <a:gd name="connsiteY3" fmla="*/ 2003143 h 3682093"/>
              <a:gd name="connsiteX4" fmla="*/ 2003143 w 3682092"/>
              <a:gd name="connsiteY4" fmla="*/ 3614882 h 3682093"/>
              <a:gd name="connsiteX5" fmla="*/ 1678950 w 3682092"/>
              <a:gd name="connsiteY5" fmla="*/ 3614882 h 3682093"/>
              <a:gd name="connsiteX6" fmla="*/ 67211 w 3682092"/>
              <a:gd name="connsiteY6" fmla="*/ 2003143 h 3682093"/>
              <a:gd name="connsiteX7" fmla="*/ 67211 w 3682092"/>
              <a:gd name="connsiteY7" fmla="*/ 1678950 h 3682093"/>
              <a:gd name="connsiteX8" fmla="*/ 1678950 w 3682092"/>
              <a:gd name="connsiteY8" fmla="*/ 67211 h 3682093"/>
              <a:gd name="connsiteX9" fmla="*/ 1841046 w 3682092"/>
              <a:gd name="connsiteY9" fmla="*/ 0 h 3682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2092" h="3682093">
                <a:moveTo>
                  <a:pt x="1841046" y="0"/>
                </a:moveTo>
                <a:cubicBezTo>
                  <a:pt x="1899691" y="0"/>
                  <a:pt x="1958335" y="22404"/>
                  <a:pt x="2003143" y="67211"/>
                </a:cubicBezTo>
                <a:lnTo>
                  <a:pt x="3614881" y="1678950"/>
                </a:lnTo>
                <a:cubicBezTo>
                  <a:pt x="3704496" y="1768565"/>
                  <a:pt x="3704496" y="1913529"/>
                  <a:pt x="3614881" y="2003143"/>
                </a:cubicBezTo>
                <a:lnTo>
                  <a:pt x="2003143" y="3614882"/>
                </a:lnTo>
                <a:cubicBezTo>
                  <a:pt x="1913528" y="3704497"/>
                  <a:pt x="1768564" y="3704497"/>
                  <a:pt x="1678950" y="3614882"/>
                </a:cubicBezTo>
                <a:lnTo>
                  <a:pt x="67211" y="2003143"/>
                </a:lnTo>
                <a:cubicBezTo>
                  <a:pt x="-22403" y="1913529"/>
                  <a:pt x="-22403" y="1768565"/>
                  <a:pt x="67211" y="1678950"/>
                </a:cubicBezTo>
                <a:lnTo>
                  <a:pt x="1678950" y="67211"/>
                </a:lnTo>
                <a:cubicBezTo>
                  <a:pt x="1723757" y="22404"/>
                  <a:pt x="1782402" y="0"/>
                  <a:pt x="1841046" y="0"/>
                </a:cubicBezTo>
                <a:close/>
              </a:path>
            </a:pathLst>
          </a:custGeom>
          <a:blipFill dpi="0" rotWithShape="0">
            <a:blip r:embed="rId10"/>
            <a:srcRect/>
            <a:stretch>
              <a:fillRect t="-25018" b="-25018"/>
            </a:stretch>
          </a:blipFill>
          <a:ln w="38975">
            <a:solidFill>
              <a:schemeClr val="accent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Shape5"/>
          <p:cNvSpPr txBox="1"/>
          <p:nvPr>
            <p:custDataLst>
              <p:tags r:id="rId11"/>
            </p:custDataLst>
          </p:nvPr>
        </p:nvSpPr>
        <p:spPr>
          <a:xfrm>
            <a:off x="10725879" y="6103853"/>
            <a:ext cx="1163894" cy="251228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accent1"/>
            </a:solidFill>
          </a:ln>
        </p:spPr>
        <p:txBody>
          <a:bodyPr wrap="square" lIns="91440" tIns="0" rIns="0" bIns="0" rtlCol="0" anchor="ctr">
            <a:noAutofit/>
          </a:bodyPr>
          <a:lstStyle/>
          <a:p>
            <a:pPr algn="ctr"/>
            <a:r>
              <a:rPr lang="en-US" sz="900" dirty="0">
                <a:latin typeface="微软雅黑" panose="020B0503020204020204" pitchFamily="34" charset="-122"/>
                <a:ea typeface="微软雅黑" panose="020B0503020204020204" pitchFamily="34" charset="-122"/>
                <a:sym typeface="思源黑体 CN" panose="020B0500000000000000" pitchFamily="34" charset="-122"/>
              </a:rPr>
              <a:t>Read more &gt;&gt;</a:t>
            </a:r>
            <a:endParaRPr lang="en-US" sz="900" dirty="0">
              <a:latin typeface="微软雅黑" panose="020B0503020204020204" pitchFamily="34" charset="-122"/>
              <a:ea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pic>
        <p:nvPicPr>
          <p:cNvPr id="4" name="Shape6"/>
          <p:cNvPicPr/>
          <p:nvPr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3599" y="191813"/>
            <a:ext cx="585216" cy="58521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53802" y="111645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题目</a:t>
            </a:r>
            <a:endParaRPr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5353802" y="4669057"/>
            <a:ext cx="4652347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ctr"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sz="2000" dirty="0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F2Trans：用于人脸伪造检测的高频细粒度变压器</a:t>
            </a:r>
            <a:endParaRPr sz="2000" dirty="0">
              <a:solidFill>
                <a:schemeClr val="bg2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ḷiḓ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îś1îḍe"/>
          <p:cNvSpPr/>
          <p:nvPr/>
        </p:nvSpPr>
        <p:spPr>
          <a:xfrm>
            <a:off x="8273686" y="1215346"/>
            <a:ext cx="3773243" cy="39121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rnd">
            <a:noFill/>
            <a:prstDash val="solid"/>
            <a:round/>
          </a:ln>
          <a:effectLst>
            <a:outerShdw sx="1000" sy="1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6" name="îš1iḍé"/>
          <p:cNvGrpSpPr/>
          <p:nvPr/>
        </p:nvGrpSpPr>
        <p:grpSpPr>
          <a:xfrm>
            <a:off x="907583" y="1683738"/>
            <a:ext cx="10243187" cy="3162034"/>
            <a:chOff x="907583" y="1683738"/>
            <a:chExt cx="10243187" cy="3162034"/>
          </a:xfrm>
        </p:grpSpPr>
        <p:cxnSp>
          <p:nvCxnSpPr>
            <p:cNvPr id="15" name="išlîḋé"/>
            <p:cNvCxnSpPr/>
            <p:nvPr/>
          </p:nvCxnSpPr>
          <p:spPr>
            <a:xfrm>
              <a:off x="7184367" y="3171412"/>
              <a:ext cx="1943328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îsḷiḋè"/>
            <p:cNvCxnSpPr/>
            <p:nvPr/>
          </p:nvCxnSpPr>
          <p:spPr>
            <a:xfrm>
              <a:off x="3064306" y="3171412"/>
              <a:ext cx="1943328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íṩliḑê"/>
            <p:cNvSpPr/>
            <p:nvPr/>
          </p:nvSpPr>
          <p:spPr>
            <a:xfrm>
              <a:off x="4792928" y="1926991"/>
              <a:ext cx="2900471" cy="29102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19050" cap="rnd">
              <a:noFill/>
              <a:prstDash val="solid"/>
              <a:round/>
            </a:ln>
            <a:effectLst>
              <a:outerShdw sx="1000" sy="1000" algn="ctr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íṡ1ïďê"/>
            <p:cNvGrpSpPr/>
            <p:nvPr/>
          </p:nvGrpSpPr>
          <p:grpSpPr>
            <a:xfrm>
              <a:off x="5030295" y="2184192"/>
              <a:ext cx="2553138" cy="2374379"/>
              <a:chOff x="5204918" y="2666036"/>
              <a:chExt cx="2139952" cy="1990123"/>
            </a:xfrm>
          </p:grpSpPr>
          <p:sp>
            <p:nvSpPr>
              <p:cNvPr id="3" name="îśḷiḑe"/>
              <p:cNvSpPr/>
              <p:nvPr/>
            </p:nvSpPr>
            <p:spPr>
              <a:xfrm>
                <a:off x="5204918" y="2666036"/>
                <a:ext cx="1983434" cy="199012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 cap="rnd">
                <a:noFill/>
                <a:prstDash val="solid"/>
                <a:round/>
              </a:ln>
              <a:effectLst>
                <a:outerShdw blurRad="254000" dist="152400" dir="3900000" algn="ctr" rotWithShape="0">
                  <a:schemeClr val="bg1">
                    <a:lumMod val="75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îsḻïḍe"/>
              <p:cNvSpPr txBox="1"/>
              <p:nvPr/>
            </p:nvSpPr>
            <p:spPr>
              <a:xfrm>
                <a:off x="5665521" y="3451199"/>
                <a:ext cx="1679349" cy="851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/>
                  <a:t>深挖方向</a:t>
                </a:r>
                <a:endParaRPr lang="en-US" altLang="zh-CN" sz="2400" b="1" dirty="0"/>
              </a:p>
              <a:p>
                <a:endParaRPr lang="zh-CN" altLang="en-US" sz="3600" b="1" dirty="0"/>
              </a:p>
            </p:txBody>
          </p:sp>
        </p:grpSp>
        <p:sp>
          <p:nvSpPr>
            <p:cNvPr id="20" name="îš1ïḋe"/>
            <p:cNvSpPr txBox="1"/>
            <p:nvPr/>
          </p:nvSpPr>
          <p:spPr>
            <a:xfrm>
              <a:off x="1925901" y="2915581"/>
              <a:ext cx="121937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endPara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31" name="îṣľiďè"/>
            <p:cNvSpPr/>
            <p:nvPr/>
          </p:nvSpPr>
          <p:spPr>
            <a:xfrm>
              <a:off x="907583" y="2486637"/>
              <a:ext cx="2609278" cy="2071936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sz="1600" dirty="0"/>
                <a:t>这篇论文尝试引入了频率方面的研究，也许我也可以试试结合一下频率与图像这方面的最新成果</a:t>
              </a:r>
              <a:endParaRPr lang="zh-CN" altLang="en-US" sz="1600" dirty="0"/>
            </a:p>
          </p:txBody>
        </p:sp>
        <p:sp>
          <p:nvSpPr>
            <p:cNvPr id="27" name="iṧḻíḓé"/>
            <p:cNvSpPr txBox="1"/>
            <p:nvPr/>
          </p:nvSpPr>
          <p:spPr>
            <a:xfrm>
              <a:off x="8884369" y="2986746"/>
              <a:ext cx="121937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endPara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33" name="íṧļïdê"/>
            <p:cNvSpPr/>
            <p:nvPr/>
          </p:nvSpPr>
          <p:spPr>
            <a:xfrm>
              <a:off x="8729312" y="2715460"/>
              <a:ext cx="2421458" cy="2012239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r>
                <a:rPr lang="zh-CN" altLang="en-US" dirty="0"/>
                <a:t>这篇论文的神经网络模块有点太多了，也许我可以尝试在减少模块的同时尽量多的保留现在的效果</a:t>
              </a:r>
              <a:endParaRPr lang="zh-CN" altLang="en-US" dirty="0"/>
            </a:p>
            <a:p>
              <a:r>
                <a:rPr lang="zh-CN" altLang="en-US" dirty="0"/>
                <a:t>也就是更轻量的网络结构</a:t>
              </a:r>
              <a:endParaRPr lang="zh-CN" altLang="en-US" dirty="0"/>
            </a:p>
          </p:txBody>
        </p:sp>
        <p:sp>
          <p:nvSpPr>
            <p:cNvPr id="2" name="i$líḑé"/>
            <p:cNvSpPr/>
            <p:nvPr/>
          </p:nvSpPr>
          <p:spPr>
            <a:xfrm>
              <a:off x="7503209" y="3017231"/>
              <a:ext cx="378475" cy="382780"/>
            </a:xfrm>
            <a:prstGeom prst="ellipse">
              <a:avLst/>
            </a:prstGeom>
            <a:solidFill>
              <a:schemeClr val="accent3"/>
            </a:solidFill>
            <a:ln w="152400" cap="rnd">
              <a:noFill/>
              <a:prstDash val="solid"/>
              <a:round/>
            </a:ln>
            <a:effectLst>
              <a:outerShdw blurRad="254000" dist="127000" algn="ctr" rotWithShape="0">
                <a:schemeClr val="accent3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îşľîḓé"/>
            <p:cNvSpPr/>
            <p:nvPr/>
          </p:nvSpPr>
          <p:spPr>
            <a:xfrm>
              <a:off x="4184779" y="2941638"/>
              <a:ext cx="542579" cy="548750"/>
            </a:xfrm>
            <a:prstGeom prst="ellipse">
              <a:avLst/>
            </a:prstGeom>
            <a:solidFill>
              <a:schemeClr val="accent5"/>
            </a:solidFill>
            <a:ln w="152400" cap="rnd">
              <a:noFill/>
              <a:prstDash val="solid"/>
              <a:round/>
            </a:ln>
            <a:effectLst>
              <a:outerShdw blurRad="254000" dist="127000" algn="ctr" rotWithShape="0">
                <a:schemeClr val="accent5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ïṡļídè"/>
            <p:cNvSpPr/>
            <p:nvPr/>
          </p:nvSpPr>
          <p:spPr>
            <a:xfrm>
              <a:off x="6610235" y="4587207"/>
              <a:ext cx="255656" cy="258565"/>
            </a:xfrm>
            <a:prstGeom prst="ellipse">
              <a:avLst/>
            </a:prstGeom>
            <a:solidFill>
              <a:schemeClr val="accent4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4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3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1" name="ïş1íḋê"/>
            <p:cNvSpPr/>
            <p:nvPr/>
          </p:nvSpPr>
          <p:spPr>
            <a:xfrm>
              <a:off x="5448575" y="1683738"/>
              <a:ext cx="177531" cy="179551"/>
            </a:xfrm>
            <a:prstGeom prst="ellipse">
              <a:avLst/>
            </a:prstGeom>
            <a:solidFill>
              <a:schemeClr val="accent6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1" name="Text16"/>
          <p:cNvSpPr txBox="1"/>
          <p:nvPr>
            <p:custDataLst>
              <p:tags r:id="rId1"/>
            </p:custDataLst>
          </p:nvPr>
        </p:nvSpPr>
        <p:spPr>
          <a:xfrm>
            <a:off x="345237" y="252228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思考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791596" y="1641921"/>
            <a:ext cx="11822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i="1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50800" dist="50800" dir="5400000" algn="ctr" rotWithShape="0">
                    <a:schemeClr val="accent1">
                      <a:alpha val="20000"/>
                    </a:schemeClr>
                  </a:outerShdw>
                </a:effectLst>
                <a:latin typeface="+mn-ea"/>
              </a:rPr>
              <a:t>01</a:t>
            </a:r>
            <a:endParaRPr lang="zh-CN" altLang="en-US" sz="4400" b="1" i="1" dirty="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effectLst>
                <a:outerShdw blurRad="50800" dist="50800" dir="5400000" algn="ctr" rotWithShape="0">
                  <a:schemeClr val="accent1">
                    <a:alpha val="20000"/>
                  </a:schemeClr>
                </a:outerShdw>
              </a:effectLst>
              <a:latin typeface="+mn-ea"/>
            </a:endParaRPr>
          </a:p>
        </p:txBody>
      </p:sp>
      <p:sp>
        <p:nvSpPr>
          <p:cNvPr id="21" name="Index-2"/>
          <p:cNvSpPr txBox="1"/>
          <p:nvPr>
            <p:custDataLst>
              <p:tags r:id="rId2"/>
            </p:custDataLst>
          </p:nvPr>
        </p:nvSpPr>
        <p:spPr>
          <a:xfrm>
            <a:off x="9358303" y="1609153"/>
            <a:ext cx="809837" cy="76944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2">
                <a:alpha val="2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4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02</a:t>
            </a:r>
            <a:endParaRPr lang="zh-CN" altLang="en-US" sz="4400" b="1" i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" y="0"/>
            <a:ext cx="12192000" cy="6868229"/>
          </a:xfrm>
          <a:prstGeom prst="rect">
            <a:avLst/>
          </a:prstGeom>
        </p:spPr>
      </p:pic>
      <p:sp>
        <p:nvSpPr>
          <p:cNvPr id="13" name="任意多边形: 形状 12"/>
          <p:cNvSpPr/>
          <p:nvPr/>
        </p:nvSpPr>
        <p:spPr>
          <a:xfrm rot="20447377" flipH="1">
            <a:off x="4775367" y="2164931"/>
            <a:ext cx="1053817" cy="5005812"/>
          </a:xfrm>
          <a:custGeom>
            <a:avLst/>
            <a:gdLst>
              <a:gd name="connsiteX0" fmla="*/ 718254 w 1053817"/>
              <a:gd name="connsiteY0" fmla="*/ 0 h 5005812"/>
              <a:gd name="connsiteX1" fmla="*/ 1053817 w 1053817"/>
              <a:gd name="connsiteY1" fmla="*/ 0 h 5005812"/>
              <a:gd name="connsiteX2" fmla="*/ 1053817 w 1053817"/>
              <a:gd name="connsiteY2" fmla="*/ 4638620 h 5005812"/>
              <a:gd name="connsiteX3" fmla="*/ 0 w 1053817"/>
              <a:gd name="connsiteY3" fmla="*/ 5005812 h 5005812"/>
              <a:gd name="connsiteX4" fmla="*/ 0 w 1053817"/>
              <a:gd name="connsiteY4" fmla="*/ 4997267 h 5005812"/>
              <a:gd name="connsiteX5" fmla="*/ 279025 w 1053817"/>
              <a:gd name="connsiteY5" fmla="*/ 4900043 h 5005812"/>
              <a:gd name="connsiteX6" fmla="*/ 659778 w 1053817"/>
              <a:gd name="connsiteY6" fmla="*/ 4400724 h 500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3817" h="5005812">
                <a:moveTo>
                  <a:pt x="718254" y="0"/>
                </a:moveTo>
                <a:lnTo>
                  <a:pt x="1053817" y="0"/>
                </a:lnTo>
                <a:lnTo>
                  <a:pt x="1053817" y="4638620"/>
                </a:lnTo>
                <a:lnTo>
                  <a:pt x="0" y="5005812"/>
                </a:lnTo>
                <a:lnTo>
                  <a:pt x="0" y="4997267"/>
                </a:lnTo>
                <a:lnTo>
                  <a:pt x="279025" y="4900043"/>
                </a:lnTo>
                <a:cubicBezTo>
                  <a:pt x="503439" y="4821849"/>
                  <a:pt x="656744" y="4620642"/>
                  <a:pt x="659778" y="4400724"/>
                </a:cubicBezTo>
                <a:close/>
              </a:path>
            </a:pathLst>
          </a:custGeom>
          <a:gradFill>
            <a:gsLst>
              <a:gs pos="23000">
                <a:schemeClr val="accent1">
                  <a:alpha val="20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flipH="1">
            <a:off x="3794818" y="762000"/>
            <a:ext cx="8413409" cy="6087931"/>
          </a:xfrm>
          <a:custGeom>
            <a:avLst/>
            <a:gdLst>
              <a:gd name="connsiteX0" fmla="*/ 0 w 7563895"/>
              <a:gd name="connsiteY0" fmla="*/ 0 h 5727184"/>
              <a:gd name="connsiteX1" fmla="*/ 7067152 w 7563895"/>
              <a:gd name="connsiteY1" fmla="*/ 0 h 5727184"/>
              <a:gd name="connsiteX2" fmla="*/ 7538104 w 7563895"/>
              <a:gd name="connsiteY2" fmla="*/ 626945 h 5727184"/>
              <a:gd name="connsiteX3" fmla="*/ 5879933 w 7563895"/>
              <a:gd name="connsiteY3" fmla="*/ 5401467 h 5727184"/>
              <a:gd name="connsiteX4" fmla="*/ 5408981 w 7563895"/>
              <a:gd name="connsiteY4" fmla="*/ 5727184 h 5727184"/>
              <a:gd name="connsiteX5" fmla="*/ 0 w 7563895"/>
              <a:gd name="connsiteY5" fmla="*/ 5727184 h 572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63895" h="5727184">
                <a:moveTo>
                  <a:pt x="0" y="0"/>
                </a:moveTo>
                <a:lnTo>
                  <a:pt x="7067152" y="0"/>
                </a:lnTo>
                <a:cubicBezTo>
                  <a:pt x="7405919" y="0"/>
                  <a:pt x="7645084" y="318635"/>
                  <a:pt x="7538104" y="626945"/>
                </a:cubicBezTo>
                <a:lnTo>
                  <a:pt x="5879933" y="5401467"/>
                </a:lnTo>
                <a:cubicBezTo>
                  <a:pt x="5812303" y="5595894"/>
                  <a:pt x="5622632" y="5727184"/>
                  <a:pt x="5408981" y="5727184"/>
                </a:cubicBezTo>
                <a:lnTo>
                  <a:pt x="0" y="5727184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 w="257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 rot="5400000" flipH="1">
            <a:off x="8545126" y="3205129"/>
            <a:ext cx="2949267" cy="4376932"/>
          </a:xfrm>
          <a:custGeom>
            <a:avLst/>
            <a:gdLst>
              <a:gd name="connsiteX0" fmla="*/ 2949267 w 2949267"/>
              <a:gd name="connsiteY0" fmla="*/ 0 h 4376932"/>
              <a:gd name="connsiteX1" fmla="*/ 2948995 w 2949267"/>
              <a:gd name="connsiteY1" fmla="*/ 5958 h 4376932"/>
              <a:gd name="connsiteX2" fmla="*/ 2908965 w 2949267"/>
              <a:gd name="connsiteY2" fmla="*/ 105533 h 4376932"/>
              <a:gd name="connsiteX3" fmla="*/ 185714 w 2949267"/>
              <a:gd name="connsiteY3" fmla="*/ 4223238 h 4376932"/>
              <a:gd name="connsiteX4" fmla="*/ 67347 w 2949267"/>
              <a:gd name="connsiteY4" fmla="*/ 4337871 h 4376932"/>
              <a:gd name="connsiteX5" fmla="*/ 0 w 2949267"/>
              <a:gd name="connsiteY5" fmla="*/ 4376932 h 4376932"/>
              <a:gd name="connsiteX6" fmla="*/ 0 w 2949267"/>
              <a:gd name="connsiteY6" fmla="*/ 0 h 437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9267" h="4376932">
                <a:moveTo>
                  <a:pt x="2949267" y="0"/>
                </a:moveTo>
                <a:lnTo>
                  <a:pt x="2948995" y="5958"/>
                </a:lnTo>
                <a:cubicBezTo>
                  <a:pt x="2944006" y="38920"/>
                  <a:pt x="2930926" y="72296"/>
                  <a:pt x="2908965" y="105533"/>
                </a:cubicBezTo>
                <a:lnTo>
                  <a:pt x="185714" y="4223238"/>
                </a:lnTo>
                <a:cubicBezTo>
                  <a:pt x="157946" y="4265158"/>
                  <a:pt x="117652" y="4303675"/>
                  <a:pt x="67347" y="4337871"/>
                </a:cubicBezTo>
                <a:lnTo>
                  <a:pt x="0" y="437693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8000">
                <a:schemeClr val="accent1"/>
              </a:gs>
              <a:gs pos="100000">
                <a:schemeClr val="accent3"/>
              </a:gs>
            </a:gsLst>
            <a:lin ang="16200000" scaled="1"/>
          </a:gradFill>
          <a:ln w="2574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pic>
        <p:nvPicPr>
          <p:cNvPr id="16" name="shape 15"/>
          <p:cNvPicPr>
            <a:picLocks noChangeAspect="1"/>
          </p:cNvPicPr>
          <p:nvPr/>
        </p:nvPicPr>
        <p:blipFill rotWithShape="1">
          <a:blip r:embed="rId2">
            <a:alphaModFix amt="60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213"/>
          <a:stretch>
            <a:fillRect/>
          </a:stretch>
        </p:blipFill>
        <p:spPr>
          <a:xfrm rot="3394818" flipH="1">
            <a:off x="9400785" y="1938309"/>
            <a:ext cx="685260" cy="6358345"/>
          </a:xfrm>
          <a:custGeom>
            <a:avLst/>
            <a:gdLst>
              <a:gd name="connsiteX0" fmla="*/ 685260 w 685260"/>
              <a:gd name="connsiteY0" fmla="*/ 0 h 6358345"/>
              <a:gd name="connsiteX1" fmla="*/ 685260 w 685260"/>
              <a:gd name="connsiteY1" fmla="*/ 6358345 h 6358345"/>
              <a:gd name="connsiteX2" fmla="*/ 0 w 685260"/>
              <a:gd name="connsiteY2" fmla="*/ 6358345 h 6358345"/>
              <a:gd name="connsiteX3" fmla="*/ 0 w 685260"/>
              <a:gd name="connsiteY3" fmla="*/ 452184 h 635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260" h="6358345">
                <a:moveTo>
                  <a:pt x="685260" y="0"/>
                </a:moveTo>
                <a:lnTo>
                  <a:pt x="685260" y="6358345"/>
                </a:lnTo>
                <a:lnTo>
                  <a:pt x="0" y="6358345"/>
                </a:lnTo>
                <a:lnTo>
                  <a:pt x="0" y="452184"/>
                </a:lnTo>
                <a:close/>
              </a:path>
            </a:pathLst>
          </a:custGeom>
        </p:spPr>
      </p:pic>
      <p:sp>
        <p:nvSpPr>
          <p:cNvPr id="19" name="任意多边形: 形状 18"/>
          <p:cNvSpPr/>
          <p:nvPr/>
        </p:nvSpPr>
        <p:spPr>
          <a:xfrm rot="5400000" flipH="1">
            <a:off x="8761630" y="3421633"/>
            <a:ext cx="2748383" cy="4144811"/>
          </a:xfrm>
          <a:custGeom>
            <a:avLst/>
            <a:gdLst>
              <a:gd name="connsiteX0" fmla="*/ 2748383 w 2748383"/>
              <a:gd name="connsiteY0" fmla="*/ 0 h 4144811"/>
              <a:gd name="connsiteX1" fmla="*/ 33498 w 2748383"/>
              <a:gd name="connsiteY1" fmla="*/ 4105054 h 4144811"/>
              <a:gd name="connsiteX2" fmla="*/ 0 w 2748383"/>
              <a:gd name="connsiteY2" fmla="*/ 4144811 h 4144811"/>
              <a:gd name="connsiteX3" fmla="*/ 1 w 2748383"/>
              <a:gd name="connsiteY3" fmla="*/ 0 h 414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8383" h="4144811">
                <a:moveTo>
                  <a:pt x="2748383" y="0"/>
                </a:moveTo>
                <a:lnTo>
                  <a:pt x="33498" y="4105054"/>
                </a:lnTo>
                <a:lnTo>
                  <a:pt x="0" y="4144811"/>
                </a:lnTo>
                <a:lnTo>
                  <a:pt x="1" y="0"/>
                </a:lnTo>
                <a:close/>
              </a:path>
            </a:pathLst>
          </a:custGeom>
          <a:solidFill>
            <a:schemeClr val="accent3">
              <a:alpha val="90000"/>
            </a:schemeClr>
          </a:solidFill>
          <a:ln w="2574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rot="19465975" flipH="1">
            <a:off x="-288570" y="5272470"/>
            <a:ext cx="1414595" cy="1919850"/>
          </a:xfrm>
          <a:custGeom>
            <a:avLst/>
            <a:gdLst>
              <a:gd name="connsiteX0" fmla="*/ 521488 w 1414595"/>
              <a:gd name="connsiteY0" fmla="*/ 5720 h 1919850"/>
              <a:gd name="connsiteX1" fmla="*/ 530902 w 1414595"/>
              <a:gd name="connsiteY1" fmla="*/ 0 h 1919850"/>
              <a:gd name="connsiteX2" fmla="*/ 1414595 w 1414595"/>
              <a:gd name="connsiteY2" fmla="*/ 1235829 h 1919850"/>
              <a:gd name="connsiteX3" fmla="*/ 458004 w 1414595"/>
              <a:gd name="connsiteY3" fmla="*/ 1919850 h 1919850"/>
              <a:gd name="connsiteX4" fmla="*/ 430431 w 1414595"/>
              <a:gd name="connsiteY4" fmla="*/ 1899232 h 1919850"/>
              <a:gd name="connsiteX5" fmla="*/ 0 w 1414595"/>
              <a:gd name="connsiteY5" fmla="*/ 986521 h 1919850"/>
              <a:gd name="connsiteX6" fmla="*/ 521488 w 1414595"/>
              <a:gd name="connsiteY6" fmla="*/ 5720 h 191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14595" h="1919850">
                <a:moveTo>
                  <a:pt x="521488" y="5720"/>
                </a:moveTo>
                <a:lnTo>
                  <a:pt x="530902" y="0"/>
                </a:lnTo>
                <a:lnTo>
                  <a:pt x="1414595" y="1235829"/>
                </a:lnTo>
                <a:lnTo>
                  <a:pt x="458004" y="1919850"/>
                </a:lnTo>
                <a:lnTo>
                  <a:pt x="430431" y="1899232"/>
                </a:lnTo>
                <a:cubicBezTo>
                  <a:pt x="167556" y="1682288"/>
                  <a:pt x="0" y="1353972"/>
                  <a:pt x="0" y="986521"/>
                </a:cubicBezTo>
                <a:cubicBezTo>
                  <a:pt x="0" y="578242"/>
                  <a:pt x="206860" y="218278"/>
                  <a:pt x="521488" y="572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任意多边形: 形状 22"/>
          <p:cNvSpPr/>
          <p:nvPr/>
        </p:nvSpPr>
        <p:spPr>
          <a:xfrm rot="20929091" flipH="1">
            <a:off x="12004117" y="4820793"/>
            <a:ext cx="340797" cy="967331"/>
          </a:xfrm>
          <a:custGeom>
            <a:avLst/>
            <a:gdLst>
              <a:gd name="connsiteX0" fmla="*/ 0 w 340797"/>
              <a:gd name="connsiteY0" fmla="*/ 0 h 967331"/>
              <a:gd name="connsiteX1" fmla="*/ 59485 w 340797"/>
              <a:gd name="connsiteY1" fmla="*/ 32287 h 967331"/>
              <a:gd name="connsiteX2" fmla="*/ 340797 w 340797"/>
              <a:gd name="connsiteY2" fmla="*/ 561371 h 967331"/>
              <a:gd name="connsiteX3" fmla="*/ 231828 w 340797"/>
              <a:gd name="connsiteY3" fmla="*/ 918113 h 967331"/>
              <a:gd name="connsiteX4" fmla="*/ 191218 w 340797"/>
              <a:gd name="connsiteY4" fmla="*/ 967331 h 9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797" h="967331">
                <a:moveTo>
                  <a:pt x="0" y="0"/>
                </a:moveTo>
                <a:lnTo>
                  <a:pt x="59485" y="32287"/>
                </a:lnTo>
                <a:cubicBezTo>
                  <a:pt x="229209" y="146950"/>
                  <a:pt x="340797" y="341129"/>
                  <a:pt x="340797" y="561371"/>
                </a:cubicBezTo>
                <a:cubicBezTo>
                  <a:pt x="340797" y="693516"/>
                  <a:pt x="300625" y="816279"/>
                  <a:pt x="231828" y="918113"/>
                </a:cubicBezTo>
                <a:lnTo>
                  <a:pt x="191218" y="96733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4" name="shape 23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6" t="8756" r="14710" b="71940"/>
          <a:stretch>
            <a:fillRect/>
          </a:stretch>
        </p:blipFill>
        <p:spPr>
          <a:xfrm>
            <a:off x="10870118" y="5288451"/>
            <a:ext cx="1819702" cy="1323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5" name="图形 8"/>
          <p:cNvSpPr/>
          <p:nvPr/>
        </p:nvSpPr>
        <p:spPr>
          <a:xfrm flipH="1">
            <a:off x="388490" y="418766"/>
            <a:ext cx="1879378" cy="490663"/>
          </a:xfrm>
          <a:custGeom>
            <a:avLst/>
            <a:gdLst>
              <a:gd name="connsiteX0" fmla="*/ 284321 w 2520219"/>
              <a:gd name="connsiteY0" fmla="*/ 0 h 777716"/>
              <a:gd name="connsiteX1" fmla="*/ 2520220 w 2520219"/>
              <a:gd name="connsiteY1" fmla="*/ 0 h 777716"/>
              <a:gd name="connsiteX2" fmla="*/ 2520220 w 2520219"/>
              <a:gd name="connsiteY2" fmla="*/ 0 h 777716"/>
              <a:gd name="connsiteX3" fmla="*/ 2520220 w 2520219"/>
              <a:gd name="connsiteY3" fmla="*/ 493395 h 777716"/>
              <a:gd name="connsiteX4" fmla="*/ 2235899 w 2520219"/>
              <a:gd name="connsiteY4" fmla="*/ 777716 h 777716"/>
              <a:gd name="connsiteX5" fmla="*/ 0 w 2520219"/>
              <a:gd name="connsiteY5" fmla="*/ 777716 h 777716"/>
              <a:gd name="connsiteX6" fmla="*/ 0 w 2520219"/>
              <a:gd name="connsiteY6" fmla="*/ 777716 h 777716"/>
              <a:gd name="connsiteX7" fmla="*/ 0 w 2520219"/>
              <a:gd name="connsiteY7" fmla="*/ 284321 h 777716"/>
              <a:gd name="connsiteX8" fmla="*/ 284321 w 2520219"/>
              <a:gd name="connsiteY8" fmla="*/ 0 h 77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0219" h="777716">
                <a:moveTo>
                  <a:pt x="284321" y="0"/>
                </a:moveTo>
                <a:lnTo>
                  <a:pt x="2520220" y="0"/>
                </a:lnTo>
                <a:lnTo>
                  <a:pt x="2520220" y="0"/>
                </a:lnTo>
                <a:lnTo>
                  <a:pt x="2520220" y="493395"/>
                </a:lnTo>
                <a:cubicBezTo>
                  <a:pt x="2520220" y="650421"/>
                  <a:pt x="2392928" y="777716"/>
                  <a:pt x="2235899" y="777716"/>
                </a:cubicBezTo>
                <a:lnTo>
                  <a:pt x="0" y="777716"/>
                </a:lnTo>
                <a:lnTo>
                  <a:pt x="0" y="777716"/>
                </a:lnTo>
                <a:lnTo>
                  <a:pt x="0" y="284321"/>
                </a:lnTo>
                <a:cubicBezTo>
                  <a:pt x="0" y="127295"/>
                  <a:pt x="127295" y="0"/>
                  <a:pt x="284321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8" name="Text1"/>
          <p:cNvSpPr txBox="1"/>
          <p:nvPr>
            <p:custDataLst>
              <p:tags r:id="rId4"/>
            </p:custDataLst>
          </p:nvPr>
        </p:nvSpPr>
        <p:spPr>
          <a:xfrm>
            <a:off x="4869712" y="1137683"/>
            <a:ext cx="6539923" cy="228659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7200" b="1"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7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2"/>
          <p:cNvSpPr txBox="1"/>
          <p:nvPr>
            <p:custDataLst>
              <p:tags r:id="rId5"/>
            </p:custDataLst>
          </p:nvPr>
        </p:nvSpPr>
        <p:spPr>
          <a:xfrm>
            <a:off x="6985591" y="3534615"/>
            <a:ext cx="4424044" cy="65166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>
                <a:solidFill>
                  <a:schemeClr val="bg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论文阅读分享</a:t>
            </a:r>
            <a:endParaRPr lang="zh-CN" altLang="en-US" sz="1600" dirty="0">
              <a:solidFill>
                <a:schemeClr val="bg2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0" name="Text3"/>
          <p:cNvSpPr txBox="1"/>
          <p:nvPr>
            <p:custDataLst>
              <p:tags r:id="rId6"/>
            </p:custDataLst>
          </p:nvPr>
        </p:nvSpPr>
        <p:spPr>
          <a:xfrm>
            <a:off x="9163212" y="5620003"/>
            <a:ext cx="1945567" cy="44354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id-ID" sz="1600" dirty="0"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tfboy</a:t>
            </a:r>
            <a:endParaRPr lang="en-US" altLang="id-ID" sz="1600" dirty="0"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1" name="Text4"/>
          <p:cNvSpPr txBox="1"/>
          <p:nvPr>
            <p:custDataLst>
              <p:tags r:id="rId7"/>
            </p:custDataLst>
          </p:nvPr>
        </p:nvSpPr>
        <p:spPr>
          <a:xfrm>
            <a:off x="9280477" y="6129113"/>
            <a:ext cx="2122009" cy="32762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600"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2024/10/22</a:t>
            </a:r>
            <a:endParaRPr lang="en-US" altLang="zh-CN" sz="1600" spc="300" dirty="0">
              <a:effectLst>
                <a:outerShdw blurRad="76200" dist="38100" dir="2700000" algn="ctr" rotWithShape="0">
                  <a:schemeClr val="accent1">
                    <a:alpha val="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  <p:custDataLst>
      <p:tags r:id="rId8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>
            <p:custDataLst>
              <p:tags r:id="rId1"/>
            </p:custDataLst>
          </p:nvPr>
        </p:nvSpPr>
        <p:spPr>
          <a:xfrm flipH="1">
            <a:off x="1388" y="2"/>
            <a:ext cx="4818805" cy="5231672"/>
          </a:xfrm>
          <a:custGeom>
            <a:avLst/>
            <a:gdLst>
              <a:gd name="connsiteX0" fmla="*/ 0 w 6340941"/>
              <a:gd name="connsiteY0" fmla="*/ 0 h 6531569"/>
              <a:gd name="connsiteX1" fmla="*/ 6340941 w 6340941"/>
              <a:gd name="connsiteY1" fmla="*/ 0 h 6531569"/>
              <a:gd name="connsiteX2" fmla="*/ 6340941 w 6340941"/>
              <a:gd name="connsiteY2" fmla="*/ 6531569 h 653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0941" h="6531569">
                <a:moveTo>
                  <a:pt x="0" y="0"/>
                </a:moveTo>
                <a:lnTo>
                  <a:pt x="6340941" y="0"/>
                </a:lnTo>
                <a:lnTo>
                  <a:pt x="6340941" y="65315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Shape1"/>
          <p:cNvSpPr/>
          <p:nvPr>
            <p:custDataLst>
              <p:tags r:id="rId2"/>
            </p:custDataLst>
          </p:nvPr>
        </p:nvSpPr>
        <p:spPr>
          <a:xfrm flipH="1">
            <a:off x="-1992086" y="353415"/>
            <a:ext cx="3682092" cy="368209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88" h="5588">
                <a:moveTo>
                  <a:pt x="2794" y="0"/>
                </a:moveTo>
                <a:cubicBezTo>
                  <a:pt x="2883" y="0"/>
                  <a:pt x="2972" y="34"/>
                  <a:pt x="3040" y="102"/>
                </a:cubicBezTo>
                <a:lnTo>
                  <a:pt x="5486" y="2548"/>
                </a:lnTo>
                <a:cubicBezTo>
                  <a:pt x="5622" y="2684"/>
                  <a:pt x="5622" y="2904"/>
                  <a:pt x="5486" y="3040"/>
                </a:cubicBezTo>
                <a:lnTo>
                  <a:pt x="3040" y="5486"/>
                </a:lnTo>
                <a:cubicBezTo>
                  <a:pt x="2904" y="5622"/>
                  <a:pt x="2684" y="5622"/>
                  <a:pt x="2548" y="5486"/>
                </a:cubicBezTo>
                <a:lnTo>
                  <a:pt x="102" y="3040"/>
                </a:lnTo>
                <a:cubicBezTo>
                  <a:pt x="-34" y="2904"/>
                  <a:pt x="-34" y="2684"/>
                  <a:pt x="102" y="2548"/>
                </a:cubicBezTo>
                <a:lnTo>
                  <a:pt x="2548" y="102"/>
                </a:lnTo>
                <a:cubicBezTo>
                  <a:pt x="2616" y="34"/>
                  <a:pt x="2705" y="0"/>
                  <a:pt x="2794" y="0"/>
                </a:cubicBezTo>
                <a:close/>
              </a:path>
            </a:pathLst>
          </a:custGeom>
          <a:noFill/>
          <a:ln w="539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1"/>
          <p:cNvSpPr txBox="1"/>
          <p:nvPr>
            <p:custDataLst>
              <p:tags r:id="rId3"/>
            </p:custDataLst>
          </p:nvPr>
        </p:nvSpPr>
        <p:spPr>
          <a:xfrm>
            <a:off x="2050044" y="976008"/>
            <a:ext cx="5540298" cy="585216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 lnSpcReduction="20000"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背景介绍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7" name="Text2"/>
          <p:cNvSpPr txBox="1"/>
          <p:nvPr>
            <p:custDataLst>
              <p:tags r:id="rId4"/>
            </p:custDataLst>
          </p:nvPr>
        </p:nvSpPr>
        <p:spPr>
          <a:xfrm>
            <a:off x="9157062" y="1841863"/>
            <a:ext cx="2479848" cy="3304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/>
          <a:p>
            <a:pPr marL="0" marR="0" lvl="0" algn="just" defTabSz="914400" rtl="0" eaLnBrk="1" fontAlgn="ctr" latinLnBrk="0" hangingPunct="1"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defRPr/>
            </a:pP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思源黑体 CN" panose="020B0500000000000000" pitchFamily="34" charset="-122"/>
            </a:endParaRPr>
          </a:p>
        </p:txBody>
      </p:sp>
      <p:sp>
        <p:nvSpPr>
          <p:cNvPr id="11" name="Shape2"/>
          <p:cNvSpPr/>
          <p:nvPr>
            <p:custDataLst>
              <p:tags r:id="rId5"/>
            </p:custDataLst>
          </p:nvPr>
        </p:nvSpPr>
        <p:spPr>
          <a:xfrm>
            <a:off x="230048" y="0"/>
            <a:ext cx="2798210" cy="1554058"/>
          </a:xfrm>
          <a:custGeom>
            <a:avLst/>
            <a:gdLst>
              <a:gd name="connsiteX0" fmla="*/ 23601 w 3682092"/>
              <a:gd name="connsiteY0" fmla="*/ 0 h 1940190"/>
              <a:gd name="connsiteX1" fmla="*/ 3658491 w 3682092"/>
              <a:gd name="connsiteY1" fmla="*/ 0 h 1940190"/>
              <a:gd name="connsiteX2" fmla="*/ 3665289 w 3682092"/>
              <a:gd name="connsiteY2" fmla="*/ 12906 h 1940190"/>
              <a:gd name="connsiteX3" fmla="*/ 3614881 w 3682092"/>
              <a:gd name="connsiteY3" fmla="*/ 261240 h 1940190"/>
              <a:gd name="connsiteX4" fmla="*/ 2003142 w 3682092"/>
              <a:gd name="connsiteY4" fmla="*/ 1872979 h 1940190"/>
              <a:gd name="connsiteX5" fmla="*/ 1678950 w 3682092"/>
              <a:gd name="connsiteY5" fmla="*/ 1872979 h 1940190"/>
              <a:gd name="connsiteX6" fmla="*/ 67211 w 3682092"/>
              <a:gd name="connsiteY6" fmla="*/ 261240 h 1940190"/>
              <a:gd name="connsiteX7" fmla="*/ 16803 w 3682092"/>
              <a:gd name="connsiteY7" fmla="*/ 12906 h 194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82092" h="1940190">
                <a:moveTo>
                  <a:pt x="23601" y="0"/>
                </a:moveTo>
                <a:lnTo>
                  <a:pt x="3658491" y="0"/>
                </a:lnTo>
                <a:lnTo>
                  <a:pt x="3665289" y="12906"/>
                </a:lnTo>
                <a:cubicBezTo>
                  <a:pt x="3698895" y="95684"/>
                  <a:pt x="3682092" y="194029"/>
                  <a:pt x="3614881" y="261240"/>
                </a:cubicBezTo>
                <a:lnTo>
                  <a:pt x="2003142" y="1872979"/>
                </a:lnTo>
                <a:cubicBezTo>
                  <a:pt x="1913528" y="1962594"/>
                  <a:pt x="1768564" y="1962594"/>
                  <a:pt x="1678950" y="1872979"/>
                </a:cubicBezTo>
                <a:lnTo>
                  <a:pt x="67211" y="261240"/>
                </a:lnTo>
                <a:cubicBezTo>
                  <a:pt x="0" y="194029"/>
                  <a:pt x="-16802" y="95684"/>
                  <a:pt x="16803" y="12906"/>
                </a:cubicBezTo>
                <a:close/>
              </a:path>
            </a:pathLst>
          </a:custGeom>
          <a:blipFill dpi="0" rotWithShape="0">
            <a:blip r:embed="rId6"/>
            <a:srcRect/>
            <a:stretch>
              <a:fillRect t="-3375" b="-3375"/>
            </a:stretch>
          </a:blipFill>
          <a:ln w="38975">
            <a:solidFill>
              <a:schemeClr val="accent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Shape5"/>
          <p:cNvSpPr txBox="1"/>
          <p:nvPr>
            <p:custDataLst>
              <p:tags r:id="rId7"/>
            </p:custDataLst>
          </p:nvPr>
        </p:nvSpPr>
        <p:spPr>
          <a:xfrm>
            <a:off x="10725879" y="6103853"/>
            <a:ext cx="1163894" cy="251228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accent1"/>
            </a:solidFill>
          </a:ln>
        </p:spPr>
        <p:txBody>
          <a:bodyPr wrap="square" lIns="91440" tIns="0" rIns="0" bIns="0" rtlCol="0" anchor="ctr">
            <a:noAutofit/>
          </a:bodyPr>
          <a:lstStyle/>
          <a:p>
            <a:pPr algn="ctr"/>
            <a:r>
              <a:rPr lang="en-US" sz="900" dirty="0">
                <a:latin typeface="微软雅黑" panose="020B0503020204020204" pitchFamily="34" charset="-122"/>
                <a:ea typeface="微软雅黑" panose="020B0503020204020204" pitchFamily="34" charset="-122"/>
                <a:sym typeface="思源黑体 CN" panose="020B0500000000000000" pitchFamily="34" charset="-122"/>
              </a:rPr>
              <a:t>Read more &gt;&gt;</a:t>
            </a:r>
            <a:endParaRPr lang="en-US" sz="900" dirty="0">
              <a:latin typeface="微软雅黑" panose="020B0503020204020204" pitchFamily="34" charset="-122"/>
              <a:ea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pic>
        <p:nvPicPr>
          <p:cNvPr id="4" name="Shape6"/>
          <p:cNvPicPr/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93599" y="191813"/>
            <a:ext cx="585216" cy="58521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36869" y="791783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/>
              <a:t>为什么是这篇？</a:t>
            </a:r>
            <a:endParaRPr lang="zh-CN" altLang="en-US" sz="4400" dirty="0"/>
          </a:p>
        </p:txBody>
      </p:sp>
      <p:sp>
        <p:nvSpPr>
          <p:cNvPr id="3" name="文本框 2"/>
          <p:cNvSpPr txBox="1"/>
          <p:nvPr/>
        </p:nvSpPr>
        <p:spPr>
          <a:xfrm>
            <a:off x="8036560" y="2802255"/>
            <a:ext cx="397827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1.</a:t>
            </a:r>
            <a:r>
              <a:rPr lang="zh-CN" altLang="en-US" sz="2800"/>
              <a:t>这篇是</a:t>
            </a:r>
            <a:r>
              <a:rPr lang="zh-CN" altLang="en-US" sz="2800">
                <a:solidFill>
                  <a:srgbClr val="FF0000"/>
                </a:solidFill>
              </a:rPr>
              <a:t>单流</a:t>
            </a:r>
            <a:r>
              <a:rPr lang="zh-CN" altLang="en-US" sz="2800"/>
              <a:t>检测</a:t>
            </a:r>
            <a:endParaRPr lang="zh-CN" altLang="en-US" sz="2800"/>
          </a:p>
          <a:p>
            <a:r>
              <a:rPr lang="en-US" altLang="zh-CN" sz="2800"/>
              <a:t>2.</a:t>
            </a:r>
            <a:r>
              <a:rPr lang="zh-CN" altLang="en-US" sz="2800"/>
              <a:t>这篇使用的</a:t>
            </a:r>
            <a:r>
              <a:rPr lang="en-US" altLang="zh-CN" sz="2800">
                <a:solidFill>
                  <a:srgbClr val="FF0000"/>
                </a:solidFill>
              </a:rPr>
              <a:t>transformer</a:t>
            </a:r>
            <a:r>
              <a:rPr lang="zh-CN" altLang="en-US" sz="2800"/>
              <a:t>，</a:t>
            </a:r>
            <a:endParaRPr lang="zh-CN" altLang="en-US" sz="2800"/>
          </a:p>
          <a:p>
            <a:r>
              <a:rPr lang="zh-CN" altLang="en-US" sz="2800"/>
              <a:t>且发表日期是</a:t>
            </a:r>
            <a:r>
              <a:rPr lang="en-US" altLang="zh-CN" sz="2800"/>
              <a:t>2023</a:t>
            </a:r>
            <a:r>
              <a:rPr lang="zh-CN" altLang="en-US" sz="2800"/>
              <a:t>，</a:t>
            </a:r>
            <a:endParaRPr lang="zh-CN" altLang="en-US" sz="2800"/>
          </a:p>
          <a:p>
            <a:r>
              <a:rPr lang="zh-CN" altLang="en-US" sz="2800"/>
              <a:t>比较新</a:t>
            </a:r>
            <a:endParaRPr lang="zh-CN" altLang="en-US" sz="2800"/>
          </a:p>
          <a:p>
            <a:r>
              <a:rPr lang="en-US" altLang="zh-CN" sz="2800"/>
              <a:t>3.</a:t>
            </a:r>
            <a:r>
              <a:rPr lang="zh-CN" altLang="en-US" sz="2800"/>
              <a:t>发表期刊为</a:t>
            </a:r>
            <a:r>
              <a:rPr lang="en-US" altLang="zh-CN" sz="2800"/>
              <a:t>IEEE</a:t>
            </a:r>
            <a:endParaRPr lang="en-US" altLang="zh-CN" sz="28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875" y="2150745"/>
            <a:ext cx="7639685" cy="366077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685" y="2931160"/>
            <a:ext cx="5838190" cy="3629660"/>
          </a:xfrm>
          <a:prstGeom prst="rect">
            <a:avLst/>
          </a:prstGeom>
        </p:spPr>
      </p:pic>
      <p:sp>
        <p:nvSpPr>
          <p:cNvPr id="2" name="Freeform 6"/>
          <p:cNvSpPr/>
          <p:nvPr>
            <p:custDataLst>
              <p:tags r:id="rId2"/>
            </p:custDataLst>
          </p:nvPr>
        </p:nvSpPr>
        <p:spPr>
          <a:xfrm flipH="1">
            <a:off x="1388" y="2"/>
            <a:ext cx="4818805" cy="5231672"/>
          </a:xfrm>
          <a:custGeom>
            <a:avLst/>
            <a:gdLst>
              <a:gd name="connsiteX0" fmla="*/ 0 w 6340941"/>
              <a:gd name="connsiteY0" fmla="*/ 0 h 6531569"/>
              <a:gd name="connsiteX1" fmla="*/ 6340941 w 6340941"/>
              <a:gd name="connsiteY1" fmla="*/ 0 h 6531569"/>
              <a:gd name="connsiteX2" fmla="*/ 6340941 w 6340941"/>
              <a:gd name="connsiteY2" fmla="*/ 6531569 h 653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0941" h="6531569">
                <a:moveTo>
                  <a:pt x="0" y="0"/>
                </a:moveTo>
                <a:lnTo>
                  <a:pt x="6340941" y="0"/>
                </a:lnTo>
                <a:lnTo>
                  <a:pt x="6340941" y="65315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5" y="3012440"/>
            <a:ext cx="5288915" cy="3548380"/>
          </a:xfrm>
          <a:prstGeom prst="rect">
            <a:avLst/>
          </a:prstGeom>
        </p:spPr>
      </p:pic>
      <p:sp>
        <p:nvSpPr>
          <p:cNvPr id="13" name="Shape1"/>
          <p:cNvSpPr/>
          <p:nvPr>
            <p:custDataLst>
              <p:tags r:id="rId4"/>
            </p:custDataLst>
          </p:nvPr>
        </p:nvSpPr>
        <p:spPr>
          <a:xfrm flipH="1">
            <a:off x="-1992086" y="353415"/>
            <a:ext cx="3682092" cy="368209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88" h="5588">
                <a:moveTo>
                  <a:pt x="2794" y="0"/>
                </a:moveTo>
                <a:cubicBezTo>
                  <a:pt x="2883" y="0"/>
                  <a:pt x="2972" y="34"/>
                  <a:pt x="3040" y="102"/>
                </a:cubicBezTo>
                <a:lnTo>
                  <a:pt x="5486" y="2548"/>
                </a:lnTo>
                <a:cubicBezTo>
                  <a:pt x="5622" y="2684"/>
                  <a:pt x="5622" y="2904"/>
                  <a:pt x="5486" y="3040"/>
                </a:cubicBezTo>
                <a:lnTo>
                  <a:pt x="3040" y="5486"/>
                </a:lnTo>
                <a:cubicBezTo>
                  <a:pt x="2904" y="5622"/>
                  <a:pt x="2684" y="5622"/>
                  <a:pt x="2548" y="5486"/>
                </a:cubicBezTo>
                <a:lnTo>
                  <a:pt x="102" y="3040"/>
                </a:lnTo>
                <a:cubicBezTo>
                  <a:pt x="-34" y="2904"/>
                  <a:pt x="-34" y="2684"/>
                  <a:pt x="102" y="2548"/>
                </a:cubicBezTo>
                <a:lnTo>
                  <a:pt x="2548" y="102"/>
                </a:lnTo>
                <a:cubicBezTo>
                  <a:pt x="2616" y="34"/>
                  <a:pt x="2705" y="0"/>
                  <a:pt x="2794" y="0"/>
                </a:cubicBezTo>
                <a:close/>
              </a:path>
            </a:pathLst>
          </a:custGeom>
          <a:noFill/>
          <a:ln w="539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1"/>
          <p:cNvSpPr txBox="1"/>
          <p:nvPr>
            <p:custDataLst>
              <p:tags r:id="rId5"/>
            </p:custDataLst>
          </p:nvPr>
        </p:nvSpPr>
        <p:spPr>
          <a:xfrm>
            <a:off x="2050044" y="976008"/>
            <a:ext cx="5540298" cy="585216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 lnSpcReduction="20000"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背景介绍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7" name="Text2"/>
          <p:cNvSpPr txBox="1"/>
          <p:nvPr>
            <p:custDataLst>
              <p:tags r:id="rId6"/>
            </p:custDataLst>
          </p:nvPr>
        </p:nvSpPr>
        <p:spPr>
          <a:xfrm>
            <a:off x="9157062" y="1841863"/>
            <a:ext cx="2479848" cy="3304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/>
          <a:p>
            <a:pPr marL="0" marR="0" lvl="0" algn="just" defTabSz="914400" rtl="0" eaLnBrk="1" fontAlgn="ctr" latinLnBrk="0" hangingPunct="1"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defRPr/>
            </a:pP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思源黑体 CN" panose="020B0500000000000000" pitchFamily="34" charset="-122"/>
            </a:endParaRPr>
          </a:p>
        </p:txBody>
      </p:sp>
      <p:sp>
        <p:nvSpPr>
          <p:cNvPr id="11" name="Shape2"/>
          <p:cNvSpPr/>
          <p:nvPr>
            <p:custDataLst>
              <p:tags r:id="rId7"/>
            </p:custDataLst>
          </p:nvPr>
        </p:nvSpPr>
        <p:spPr>
          <a:xfrm>
            <a:off x="230048" y="0"/>
            <a:ext cx="2798210" cy="1554058"/>
          </a:xfrm>
          <a:custGeom>
            <a:avLst/>
            <a:gdLst>
              <a:gd name="connsiteX0" fmla="*/ 23601 w 3682092"/>
              <a:gd name="connsiteY0" fmla="*/ 0 h 1940190"/>
              <a:gd name="connsiteX1" fmla="*/ 3658491 w 3682092"/>
              <a:gd name="connsiteY1" fmla="*/ 0 h 1940190"/>
              <a:gd name="connsiteX2" fmla="*/ 3665289 w 3682092"/>
              <a:gd name="connsiteY2" fmla="*/ 12906 h 1940190"/>
              <a:gd name="connsiteX3" fmla="*/ 3614881 w 3682092"/>
              <a:gd name="connsiteY3" fmla="*/ 261240 h 1940190"/>
              <a:gd name="connsiteX4" fmla="*/ 2003142 w 3682092"/>
              <a:gd name="connsiteY4" fmla="*/ 1872979 h 1940190"/>
              <a:gd name="connsiteX5" fmla="*/ 1678950 w 3682092"/>
              <a:gd name="connsiteY5" fmla="*/ 1872979 h 1940190"/>
              <a:gd name="connsiteX6" fmla="*/ 67211 w 3682092"/>
              <a:gd name="connsiteY6" fmla="*/ 261240 h 1940190"/>
              <a:gd name="connsiteX7" fmla="*/ 16803 w 3682092"/>
              <a:gd name="connsiteY7" fmla="*/ 12906 h 194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82092" h="1940190">
                <a:moveTo>
                  <a:pt x="23601" y="0"/>
                </a:moveTo>
                <a:lnTo>
                  <a:pt x="3658491" y="0"/>
                </a:lnTo>
                <a:lnTo>
                  <a:pt x="3665289" y="12906"/>
                </a:lnTo>
                <a:cubicBezTo>
                  <a:pt x="3698895" y="95684"/>
                  <a:pt x="3682092" y="194029"/>
                  <a:pt x="3614881" y="261240"/>
                </a:cubicBezTo>
                <a:lnTo>
                  <a:pt x="2003142" y="1872979"/>
                </a:lnTo>
                <a:cubicBezTo>
                  <a:pt x="1913528" y="1962594"/>
                  <a:pt x="1768564" y="1962594"/>
                  <a:pt x="1678950" y="1872979"/>
                </a:cubicBezTo>
                <a:lnTo>
                  <a:pt x="67211" y="261240"/>
                </a:lnTo>
                <a:cubicBezTo>
                  <a:pt x="0" y="194029"/>
                  <a:pt x="-16802" y="95684"/>
                  <a:pt x="16803" y="12906"/>
                </a:cubicBezTo>
                <a:close/>
              </a:path>
            </a:pathLst>
          </a:custGeom>
          <a:blipFill dpi="0" rotWithShape="0">
            <a:blip r:embed="rId8"/>
            <a:srcRect/>
            <a:stretch>
              <a:fillRect t="-3375" b="-3375"/>
            </a:stretch>
          </a:blipFill>
          <a:ln w="38975">
            <a:solidFill>
              <a:schemeClr val="accent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Shape5"/>
          <p:cNvSpPr txBox="1"/>
          <p:nvPr>
            <p:custDataLst>
              <p:tags r:id="rId9"/>
            </p:custDataLst>
          </p:nvPr>
        </p:nvSpPr>
        <p:spPr>
          <a:xfrm>
            <a:off x="10725879" y="6103853"/>
            <a:ext cx="1163894" cy="251228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accent1"/>
            </a:solidFill>
          </a:ln>
        </p:spPr>
        <p:txBody>
          <a:bodyPr wrap="square" lIns="91440" tIns="0" rIns="0" bIns="0" rtlCol="0" anchor="ctr">
            <a:noAutofit/>
          </a:bodyPr>
          <a:lstStyle/>
          <a:p>
            <a:pPr algn="ctr"/>
            <a:r>
              <a:rPr lang="en-US" sz="900" dirty="0">
                <a:latin typeface="微软雅黑" panose="020B0503020204020204" pitchFamily="34" charset="-122"/>
                <a:ea typeface="微软雅黑" panose="020B0503020204020204" pitchFamily="34" charset="-122"/>
                <a:sym typeface="思源黑体 CN" panose="020B0500000000000000" pitchFamily="34" charset="-122"/>
              </a:rPr>
              <a:t>Read more &gt;&gt;</a:t>
            </a:r>
            <a:endParaRPr lang="en-US" sz="900" dirty="0">
              <a:latin typeface="微软雅黑" panose="020B0503020204020204" pitchFamily="34" charset="-122"/>
              <a:ea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pic>
        <p:nvPicPr>
          <p:cNvPr id="4" name="Shape6"/>
          <p:cNvPicPr/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93599" y="191813"/>
            <a:ext cx="585216" cy="58521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36869" y="791783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/>
              <a:t>为什么是这篇？</a:t>
            </a:r>
            <a:endParaRPr lang="zh-CN" altLang="en-US" sz="4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359150" y="1595120"/>
            <a:ext cx="505714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Changtao Miao </a:t>
            </a:r>
            <a:r>
              <a:rPr lang="zh-CN" altLang="en-US" dirty="0"/>
              <a:t>, Member, IEEE, Zichang Tan , Member, IEEE,Qi Chu ,</a:t>
            </a:r>
            <a:endParaRPr lang="zh-CN" altLang="en-US" dirty="0"/>
          </a:p>
          <a:p>
            <a:r>
              <a:rPr lang="zh-CN" altLang="en-US" dirty="0"/>
              <a:t>Huan Liu</a:t>
            </a:r>
            <a:endParaRPr lang="zh-CN" altLang="en-US" dirty="0"/>
          </a:p>
          <a:p>
            <a:r>
              <a:rPr lang="zh-CN" altLang="en-US" dirty="0"/>
              <a:t>, Honggang Hu, and </a:t>
            </a:r>
            <a:r>
              <a:rPr lang="zh-CN" altLang="en-US" dirty="0">
                <a:solidFill>
                  <a:srgbClr val="FF0000"/>
                </a:solidFill>
              </a:rPr>
              <a:t>Nenghai Yu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75444" y="2931248"/>
            <a:ext cx="3454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第一作者</a:t>
            </a:r>
            <a:r>
              <a:rPr lang="zh-CN" altLang="en-US" dirty="0"/>
              <a:t>：通常是对研究贡献最大的人，往往是项目的主要执行者或学生（如博士生）。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9111870" y="2881346"/>
            <a:ext cx="28796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最后作者</a:t>
            </a:r>
            <a:r>
              <a:rPr lang="zh-CN" altLang="en-US" dirty="0"/>
              <a:t>：通常是研究的资深领导者，如教授、实验室负责人或导师，通常对研究方向的指导和资金支持负责。</a:t>
            </a:r>
            <a:endParaRPr lang="zh-CN" altLang="en-US" dirty="0"/>
          </a:p>
        </p:txBody>
      </p:sp>
    </p:spTree>
    <p:custDataLst>
      <p:tags r:id="rId1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: 圆角 135"/>
          <p:cNvSpPr/>
          <p:nvPr>
            <p:custDataLst>
              <p:tags r:id="rId1"/>
            </p:custDataLst>
          </p:nvPr>
        </p:nvSpPr>
        <p:spPr>
          <a:xfrm>
            <a:off x="539134" y="1282690"/>
            <a:ext cx="10969778" cy="4841587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81000">
                  <a:schemeClr val="accent1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 flipH="1">
            <a:off x="11157558" y="889289"/>
            <a:ext cx="399714" cy="155489"/>
            <a:chOff x="5656049" y="3127606"/>
            <a:chExt cx="240897" cy="93709"/>
          </a:xfrm>
        </p:grpSpPr>
        <p:sp>
          <p:nvSpPr>
            <p:cNvPr id="4" name="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2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1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Text1"/>
          <p:cNvSpPr txBox="1"/>
          <p:nvPr>
            <p:custDataLst>
              <p:tags r:id="rId3"/>
            </p:custDataLst>
          </p:nvPr>
        </p:nvSpPr>
        <p:spPr>
          <a:xfrm>
            <a:off x="922691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论文动机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9" name="Text2"/>
          <p:cNvSpPr/>
          <p:nvPr>
            <p:custDataLst>
              <p:tags r:id="rId4"/>
            </p:custDataLst>
          </p:nvPr>
        </p:nvSpPr>
        <p:spPr>
          <a:xfrm>
            <a:off x="920879" y="1736172"/>
            <a:ext cx="10310707" cy="4100748"/>
          </a:xfrm>
          <a:prstGeom prst="rect">
            <a:avLst/>
          </a:prstGeom>
          <a:ln>
            <a:noFill/>
          </a:ln>
        </p:spPr>
        <p:txBody>
          <a:bodyPr wrap="square" anchor="t" anchorCtr="0">
            <a:normAutofit/>
          </a:bodyPr>
          <a:lstStyle/>
          <a:p>
            <a:pPr marL="0" marR="0" lvl="0" algn="just" defTabSz="914400" rtl="0" eaLnBrk="1" fontAlgn="ctr" latinLnBrk="0" hangingPunct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思源黑体 CN" panose="020B0500000000000000" pitchFamily="34" charset="-122"/>
            </a:endParaRPr>
          </a:p>
        </p:txBody>
      </p:sp>
      <p:pic>
        <p:nvPicPr>
          <p:cNvPr id="5" name="Shape1"/>
          <p:cNvPicPr/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5415" y="373523"/>
            <a:ext cx="585216" cy="58521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49663" y="733723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思源黑体 CN" panose="020B0500000000000000" pitchFamily="34" charset="-122"/>
              </a:rPr>
              <a:t>研究方向细分</a:t>
            </a:r>
            <a:endParaRPr lang="zh-CN" altLang="en-US" sz="2800" dirty="0"/>
          </a:p>
        </p:txBody>
      </p:sp>
      <p:sp>
        <p:nvSpPr>
          <p:cNvPr id="10" name="文本框 9"/>
          <p:cNvSpPr txBox="1"/>
          <p:nvPr/>
        </p:nvSpPr>
        <p:spPr>
          <a:xfrm>
            <a:off x="4921804" y="1580894"/>
            <a:ext cx="1031070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单流图像篡改检测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500" y="2179955"/>
            <a:ext cx="9525000" cy="29337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235575" y="55365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后面详细说明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cover dir="lu"/>
      </p:transition>
    </mc:Choice>
    <mc:Fallback>
      <p:transition spd="slow" advClick="0">
        <p:cover dir="l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: 圆角 135"/>
          <p:cNvSpPr/>
          <p:nvPr>
            <p:custDataLst>
              <p:tags r:id="rId1"/>
            </p:custDataLst>
          </p:nvPr>
        </p:nvSpPr>
        <p:spPr>
          <a:xfrm>
            <a:off x="539134" y="1282690"/>
            <a:ext cx="10969778" cy="4841587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81000">
                  <a:schemeClr val="accent1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 flipH="1">
            <a:off x="11157558" y="889289"/>
            <a:ext cx="399714" cy="155489"/>
            <a:chOff x="5656049" y="3127606"/>
            <a:chExt cx="240897" cy="93709"/>
          </a:xfrm>
        </p:grpSpPr>
        <p:sp>
          <p:nvSpPr>
            <p:cNvPr id="4" name="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2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1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Text1"/>
          <p:cNvSpPr txBox="1"/>
          <p:nvPr>
            <p:custDataLst>
              <p:tags r:id="rId3"/>
            </p:custDataLst>
          </p:nvPr>
        </p:nvSpPr>
        <p:spPr>
          <a:xfrm>
            <a:off x="922691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论文动机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9" name="Text2"/>
          <p:cNvSpPr/>
          <p:nvPr>
            <p:custDataLst>
              <p:tags r:id="rId4"/>
            </p:custDataLst>
          </p:nvPr>
        </p:nvSpPr>
        <p:spPr>
          <a:xfrm>
            <a:off x="920879" y="1736172"/>
            <a:ext cx="10310707" cy="4100748"/>
          </a:xfrm>
          <a:prstGeom prst="rect">
            <a:avLst/>
          </a:prstGeom>
          <a:ln>
            <a:noFill/>
          </a:ln>
        </p:spPr>
        <p:txBody>
          <a:bodyPr wrap="square" anchor="t" anchorCtr="0">
            <a:normAutofit/>
          </a:bodyPr>
          <a:lstStyle/>
          <a:p>
            <a:pPr marL="0" marR="0" lvl="0" algn="just" defTabSz="914400" rtl="0" eaLnBrk="1" fontAlgn="ctr" latinLnBrk="0" hangingPunct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思源黑体 CN" panose="020B0500000000000000" pitchFamily="34" charset="-122"/>
            </a:endParaRPr>
          </a:p>
        </p:txBody>
      </p:sp>
      <p:pic>
        <p:nvPicPr>
          <p:cNvPr id="5" name="Shape1"/>
          <p:cNvPicPr/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5415" y="373523"/>
            <a:ext cx="585216" cy="58521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49663" y="733723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思源黑体 CN" panose="020B0500000000000000" pitchFamily="34" charset="-122"/>
              </a:rPr>
              <a:t>研究方向细分</a:t>
            </a:r>
            <a:endParaRPr lang="zh-CN" altLang="en-US" sz="28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664970" y="2104390"/>
            <a:ext cx="909129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457200" algn="l"/>
            <a:r>
              <a:rPr sz="3200" dirty="0">
                <a:solidFill>
                  <a:schemeClr val="tx1"/>
                </a:solidFill>
              </a:rPr>
              <a:t>F2Trans 旨在通过结合空间域和频率域的特征提取，以及引入中央差分注意力机制，来有效地捕捉伪造人脸中的</a:t>
            </a:r>
            <a:r>
              <a:rPr sz="3200" dirty="0">
                <a:solidFill>
                  <a:srgbClr val="C00000"/>
                </a:solidFill>
              </a:rPr>
              <a:t>细微特征</a:t>
            </a:r>
            <a:r>
              <a:rPr sz="3200" dirty="0">
                <a:solidFill>
                  <a:schemeClr val="tx1"/>
                </a:solidFill>
              </a:rPr>
              <a:t>，并提高模型的</a:t>
            </a:r>
            <a:r>
              <a:rPr sz="3200" dirty="0">
                <a:solidFill>
                  <a:srgbClr val="C00000"/>
                </a:solidFill>
              </a:rPr>
              <a:t>泛化能力和鲁棒性</a:t>
            </a:r>
            <a:r>
              <a:rPr sz="3200" dirty="0">
                <a:solidFill>
                  <a:schemeClr val="tx1"/>
                </a:solidFill>
              </a:rPr>
              <a:t>。</a:t>
            </a:r>
            <a:endParaRPr sz="3200" dirty="0">
              <a:solidFill>
                <a:schemeClr val="tx1"/>
              </a:solidFill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cover dir="lu"/>
      </p:transition>
    </mc:Choice>
    <mc:Fallback>
      <p:transition spd="slow" advClick="0">
        <p:cover dir="l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: 圆角 135"/>
          <p:cNvSpPr/>
          <p:nvPr>
            <p:custDataLst>
              <p:tags r:id="rId1"/>
            </p:custDataLst>
          </p:nvPr>
        </p:nvSpPr>
        <p:spPr>
          <a:xfrm>
            <a:off x="497584" y="1282690"/>
            <a:ext cx="10969778" cy="4841587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81000">
                  <a:schemeClr val="accent1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 flipH="1">
            <a:off x="11157558" y="889289"/>
            <a:ext cx="399714" cy="155489"/>
            <a:chOff x="5656049" y="3127606"/>
            <a:chExt cx="240897" cy="93709"/>
          </a:xfrm>
        </p:grpSpPr>
        <p:sp>
          <p:nvSpPr>
            <p:cNvPr id="4" name="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2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1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Text1"/>
          <p:cNvSpPr txBox="1"/>
          <p:nvPr>
            <p:custDataLst>
              <p:tags r:id="rId3"/>
            </p:custDataLst>
          </p:nvPr>
        </p:nvSpPr>
        <p:spPr>
          <a:xfrm>
            <a:off x="922691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论文动机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9" name="Text2"/>
          <p:cNvSpPr/>
          <p:nvPr>
            <p:custDataLst>
              <p:tags r:id="rId4"/>
            </p:custDataLst>
          </p:nvPr>
        </p:nvSpPr>
        <p:spPr>
          <a:xfrm>
            <a:off x="920879" y="1736172"/>
            <a:ext cx="10310707" cy="4100748"/>
          </a:xfrm>
          <a:prstGeom prst="rect">
            <a:avLst/>
          </a:prstGeom>
          <a:ln>
            <a:noFill/>
          </a:ln>
        </p:spPr>
        <p:txBody>
          <a:bodyPr wrap="square" anchor="t" anchorCtr="0">
            <a:normAutofit/>
          </a:bodyPr>
          <a:lstStyle/>
          <a:p>
            <a:pPr marL="0" marR="0" lvl="0" algn="just" defTabSz="914400" rtl="0" eaLnBrk="1" fontAlgn="ctr" latinLnBrk="0" hangingPunct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思源黑体 CN" panose="020B0500000000000000" pitchFamily="34" charset="-122"/>
            </a:endParaRPr>
          </a:p>
        </p:txBody>
      </p:sp>
      <p:pic>
        <p:nvPicPr>
          <p:cNvPr id="5" name="Shape1"/>
          <p:cNvPicPr/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5415" y="373523"/>
            <a:ext cx="585216" cy="58521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98049" y="733723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现有方法的缺点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  <a:cs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0880" y="1632418"/>
            <a:ext cx="10204475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基于CNN的神经网络泛化能力和鲁棒性较差 </a:t>
            </a:r>
            <a:br>
              <a:rPr lang="zh-CN" altLang="en-US" sz="2400" dirty="0"/>
            </a:br>
            <a:r>
              <a:rPr lang="en-US" altLang="zh-CN" dirty="0"/>
              <a:t>	</a:t>
            </a:r>
            <a:r>
              <a:rPr lang="en-US" altLang="zh-CN" sz="2000" b="0" i="0" dirty="0">
                <a:effectLst/>
                <a:highlight>
                  <a:srgbClr val="FFFFFF"/>
                </a:highlight>
                <a:latin typeface="-apple-system"/>
              </a:rPr>
              <a:t> </a:t>
            </a:r>
            <a:endParaRPr lang="en-US" altLang="zh-CN" sz="2000" b="0" i="0" dirty="0">
              <a:effectLst/>
              <a:highlight>
                <a:srgbClr val="FFFFFF"/>
              </a:highlight>
              <a:latin typeface="-apple-system"/>
            </a:endParaRPr>
          </a:p>
          <a:p>
            <a:endParaRPr lang="en-US" altLang="zh-CN" sz="2000" b="0" i="0" dirty="0">
              <a:effectLst/>
              <a:highlight>
                <a:srgbClr val="FFFFFF"/>
              </a:highlight>
              <a:latin typeface="-apple-system"/>
            </a:endParaRPr>
          </a:p>
          <a:p>
            <a:endParaRPr lang="en-US" altLang="zh-CN" sz="2000" b="0" i="0" dirty="0">
              <a:effectLst/>
              <a:highlight>
                <a:srgbClr val="FFFFFF"/>
              </a:highlight>
              <a:latin typeface="-apple-system"/>
            </a:endParaRPr>
          </a:p>
          <a:p>
            <a:pPr marL="457200" lvl="1" indent="457200"/>
            <a:r>
              <a:rPr lang="en-US" altLang="zh-CN" sz="2000" dirty="0"/>
              <a:t>However, those methods usually suffer from inferior generalization performance on unseen datasets, due to image-specific inductive bias caused by the limited receptive field of CNN [14], [15].</a:t>
            </a:r>
            <a:endParaRPr lang="en-US" altLang="zh-CN" sz="2000" dirty="0"/>
          </a:p>
          <a:p>
            <a:endParaRPr lang="en-US" altLang="zh-CN" sz="2000" dirty="0">
              <a:highlight>
                <a:srgbClr val="FFFFFF"/>
              </a:highlight>
              <a:latin typeface="-apple-system"/>
            </a:endParaRPr>
          </a:p>
          <a:p>
            <a:r>
              <a:rPr lang="en-US" altLang="zh-CN" sz="2000" dirty="0"/>
              <a:t>	</a:t>
            </a:r>
            <a:r>
              <a:rPr lang="zh-CN" altLang="en-US" sz="2000" dirty="0"/>
              <a:t>然而，这些方法通常在未见过数据集上的</a:t>
            </a:r>
            <a:r>
              <a:rPr lang="zh-CN" altLang="en-US" sz="2000" dirty="0">
                <a:solidFill>
                  <a:srgbClr val="C00000"/>
                </a:solidFill>
              </a:rPr>
              <a:t>泛化性能较差</a:t>
            </a:r>
            <a:r>
              <a:rPr lang="zh-CN" altLang="en-US" sz="2000" dirty="0"/>
              <a:t>，这是由于 CNN 有限的感受野造成的图像特定归纳偏差 [14]，[15]。</a:t>
            </a:r>
            <a:endParaRPr lang="zh-CN" altLang="en-US" sz="2000" dirty="0"/>
          </a:p>
          <a:p>
            <a:endParaRPr lang="en-US" altLang="zh-CN" sz="2800" dirty="0"/>
          </a:p>
          <a:p>
            <a:r>
              <a:rPr lang="en-US" altLang="zh-CN" sz="2800" dirty="0">
                <a:solidFill>
                  <a:srgbClr val="FF0000"/>
                </a:solidFill>
              </a:rPr>
              <a:t>		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cover dir="lu"/>
      </p:transition>
    </mc:Choice>
    <mc:Fallback>
      <p:transition spd="slow" advClick="0">
        <p:cover dir="l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: 圆角 135"/>
          <p:cNvSpPr/>
          <p:nvPr>
            <p:custDataLst>
              <p:tags r:id="rId1"/>
            </p:custDataLst>
          </p:nvPr>
        </p:nvSpPr>
        <p:spPr>
          <a:xfrm>
            <a:off x="619504" y="1282690"/>
            <a:ext cx="10969778" cy="4841587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81000">
                  <a:schemeClr val="accent1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 flipH="1">
            <a:off x="11157558" y="889289"/>
            <a:ext cx="399714" cy="155489"/>
            <a:chOff x="5656049" y="3127606"/>
            <a:chExt cx="240897" cy="93709"/>
          </a:xfrm>
        </p:grpSpPr>
        <p:sp>
          <p:nvSpPr>
            <p:cNvPr id="4" name="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2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1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Text1"/>
          <p:cNvSpPr txBox="1"/>
          <p:nvPr>
            <p:custDataLst>
              <p:tags r:id="rId3"/>
            </p:custDataLst>
          </p:nvPr>
        </p:nvSpPr>
        <p:spPr>
          <a:xfrm>
            <a:off x="922691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论文动机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9" name="Text2"/>
          <p:cNvSpPr/>
          <p:nvPr>
            <p:custDataLst>
              <p:tags r:id="rId4"/>
            </p:custDataLst>
          </p:nvPr>
        </p:nvSpPr>
        <p:spPr>
          <a:xfrm>
            <a:off x="920879" y="1736172"/>
            <a:ext cx="10310707" cy="4100748"/>
          </a:xfrm>
          <a:prstGeom prst="rect">
            <a:avLst/>
          </a:prstGeom>
          <a:ln>
            <a:noFill/>
          </a:ln>
        </p:spPr>
        <p:txBody>
          <a:bodyPr wrap="square" anchor="t" anchorCtr="0">
            <a:normAutofit/>
          </a:bodyPr>
          <a:lstStyle/>
          <a:p>
            <a:pPr marL="0" marR="0" lvl="0" algn="just" defTabSz="914400" rtl="0" eaLnBrk="1" fontAlgn="ctr" latinLnBrk="0" hangingPunct="1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思源黑体 CN" panose="020B0500000000000000" pitchFamily="34" charset="-122"/>
            </a:endParaRPr>
          </a:p>
        </p:txBody>
      </p:sp>
      <p:pic>
        <p:nvPicPr>
          <p:cNvPr id="5" name="Shape1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65415" y="373523"/>
            <a:ext cx="585216" cy="58521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98049" y="73372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一些解释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  <a:cs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90930" y="1469390"/>
            <a:ext cx="10858500" cy="46551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CNN 的卷积核具有</a:t>
            </a:r>
            <a:r>
              <a:rPr lang="zh-CN" altLang="en-US">
                <a:solidFill>
                  <a:srgbClr val="C00000"/>
                </a:solidFill>
              </a:rPr>
              <a:t>固定的感受野</a:t>
            </a:r>
            <a:r>
              <a:rPr lang="zh-CN" altLang="en-US"/>
              <a:t>，这是因为卷积核在输入图像上</a:t>
            </a:r>
            <a:r>
              <a:rPr lang="zh-CN" altLang="en-US">
                <a:solidFill>
                  <a:srgbClr val="C00000"/>
                </a:solidFill>
              </a:rPr>
              <a:t>滑动</a:t>
            </a:r>
            <a:r>
              <a:rPr lang="zh-CN" altLang="en-US"/>
              <a:t>时，其覆盖的区域是固定的，通常是一个正方形或矩形区域。以下是导致卷积核感受野固定的原因：</a:t>
            </a:r>
            <a:endParaRPr lang="zh-CN" altLang="en-US"/>
          </a:p>
          <a:p>
            <a:r>
              <a:rPr lang="zh-CN" altLang="en-US"/>
              <a:t>卷积操作的定义:</a:t>
            </a:r>
            <a:endParaRPr lang="zh-CN" altLang="en-US"/>
          </a:p>
          <a:p>
            <a:r>
              <a:rPr lang="zh-CN" altLang="en-US"/>
              <a:t>卷积操作可以看作是一个滑动窗口在输入图像上滑动，并将窗口内的像素与卷积核进行点乘运算，然后进行加和。</a:t>
            </a:r>
            <a:r>
              <a:rPr lang="zh-CN" altLang="en-US">
                <a:solidFill>
                  <a:srgbClr val="C00000"/>
                </a:solidFill>
              </a:rPr>
              <a:t>卷积核的尺寸决定了滑动窗口的大小，也就是感受野的大小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卷积核的参数共享:</a:t>
            </a:r>
            <a:endParaRPr lang="zh-CN" altLang="en-US"/>
          </a:p>
          <a:p>
            <a:r>
              <a:rPr lang="zh-CN" altLang="en-US"/>
              <a:t>CNN 中的卷积核在训练过程中会学习到一组参数，这些参数会应用到整个输入图像上。如果卷积核的感受野过大，那么其参数数量会非常多，导致模型复杂度过高，难以训练和泛化。</a:t>
            </a:r>
            <a:endParaRPr lang="zh-CN" altLang="en-US"/>
          </a:p>
          <a:p>
            <a:r>
              <a:rPr lang="zh-CN" altLang="en-US"/>
              <a:t>局部特征的重要性:</a:t>
            </a:r>
            <a:endParaRPr lang="zh-CN" altLang="en-US"/>
          </a:p>
          <a:p>
            <a:r>
              <a:rPr lang="zh-CN" altLang="en-US"/>
              <a:t>在许多图像识别任务中，局部特征（例如边缘、纹理、形状等）是非常重要的。卷积核的固定感受野可以有效地提取局部特征，并进行特征组合，从而学习到更复杂的特征和模式。</a:t>
            </a:r>
            <a:endParaRPr lang="zh-CN" altLang="en-US"/>
          </a:p>
          <a:p>
            <a:r>
              <a:rPr lang="zh-CN" altLang="en-US"/>
              <a:t>多尺度特征提取:</a:t>
            </a:r>
            <a:endParaRPr lang="zh-CN" altLang="en-US"/>
          </a:p>
          <a:p>
            <a:r>
              <a:rPr lang="zh-CN" altLang="en-US"/>
              <a:t>CNN 通常包含多个卷积层，每个卷积层都使用不同尺寸的卷积核，从而提取不同尺度的特征。这样可以有效地捕捉到图像中的</a:t>
            </a:r>
            <a:r>
              <a:rPr lang="zh-CN" altLang="en-US">
                <a:solidFill>
                  <a:srgbClr val="C00000"/>
                </a:solidFill>
              </a:rPr>
              <a:t>多层次特征，并进行特征融合</a:t>
            </a:r>
            <a:r>
              <a:rPr lang="zh-CN" altLang="en-US"/>
              <a:t>，从而提高模型的识别能力。</a:t>
            </a:r>
            <a:endParaRPr lang="zh-CN" altLang="en-US"/>
          </a:p>
          <a:p>
            <a:r>
              <a:rPr lang="zh-CN" altLang="en-US"/>
              <a:t>总结:</a:t>
            </a:r>
            <a:endParaRPr lang="zh-CN" altLang="en-US"/>
          </a:p>
          <a:p>
            <a:r>
              <a:rPr lang="zh-CN" altLang="en-US"/>
              <a:t>CNN 的卷积核具有固定的感受野，这是由卷积操作的定义、卷积核的参数共享、局部特征的重要性以及多尺度特征提取等因素共同决定的。虽然</a:t>
            </a:r>
            <a:r>
              <a:rPr lang="zh-CN" altLang="en-US">
                <a:solidFill>
                  <a:srgbClr val="C00000"/>
                </a:solidFill>
              </a:rPr>
              <a:t>固定的感受野限制了 CNN 的全局特征提取能力</a:t>
            </a:r>
            <a:r>
              <a:rPr lang="zh-CN" altLang="en-US"/>
              <a:t>，但可以通过堆叠多个卷积层、使用不同尺寸的卷积核等方式来弥补这一不足。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cover dir="lu"/>
      </p:transition>
    </mc:Choice>
    <mc:Fallback>
      <p:transition spd="slow" advClick="0">
        <p:cover dir="lu"/>
      </p:transition>
    </mc:Fallback>
  </mc:AlternateContent>
</p:sld>
</file>

<file path=ppt/tags/tag1.xml><?xml version="1.0" encoding="utf-8"?>
<p:tagLst xmlns:p="http://schemas.openxmlformats.org/presentationml/2006/main">
  <p:tag name="TAG_CHATSHAPE_SUBTITLE_TYPE" val="TAG_CHATSHAPE_SUBTITLE_ENGLISH"/>
  <p:tag name="YOO_CHATSHAPE_TYPE" val="YOO_CHATSHAPE_SUBTITLE"/>
</p:tagLst>
</file>

<file path=ppt/tags/tag10.xml><?xml version="1.0" encoding="utf-8"?>
<p:tagLst xmlns:p="http://schemas.openxmlformats.org/presentationml/2006/main">
  <p:tag name="TAG_CHATSHAPE_IMAGE_FILE" val="C:\Users\86150\AppData\Roaming\BIYOO\temp\b6133b5a60be4dcf84867965cb9bb110.cc0"/>
  <p:tag name="TAG_CHATSHAPE_IMAGE_URL" val="http://image.yoojober.com/motion/resource-photo/ori/823/823e1fcda720d8a44c2ee6cb05659f98.jpg-chatppt.cc0"/>
  <p:tag name="YOO_CHATSHAPE_TYPE" val="YOO_CHATSHAPE_IMAGE"/>
  <p:tag name="TAG_CONTENT_DIAGRAM_INDEX" val="3540fb6f74374379b32515c78c030821"/>
  <p:tag name="TAG_CONTENT_SUBINDEX" val="3"/>
</p:tagLst>
</file>

<file path=ppt/tags/tag100.xml><?xml version="1.0" encoding="utf-8"?>
<p:tagLst xmlns:p="http://schemas.openxmlformats.org/presentationml/2006/main">
  <p:tag name="KSO_WM_DIAGRAM_VIRTUALLY_FRAME" val="{&quot;height&quot;:277.49992125984255,&quot;left&quot;:60.530236220472446,&quot;top&quot;:164.10952755905512,&quot;width&quot;:846.4697637795276}"/>
</p:tagLst>
</file>

<file path=ppt/tags/tag101.xml><?xml version="1.0" encoding="utf-8"?>
<p:tagLst xmlns:p="http://schemas.openxmlformats.org/presentationml/2006/main">
  <p:tag name="KSO_WM_DIAGRAM_VIRTUALLY_FRAME" val="{&quot;height&quot;:277.49992125984255,&quot;left&quot;:60.530236220472446,&quot;top&quot;:164.10952755905512,&quot;width&quot;:846.4697637795276}"/>
</p:tagLst>
</file>

<file path=ppt/tags/tag102.xml><?xml version="1.0" encoding="utf-8"?>
<p:tagLst xmlns:p="http://schemas.openxmlformats.org/presentationml/2006/main">
  <p:tag name="TAG_CONTENT_TYPE" val="1标题1内容1图"/>
  <p:tag name="YOO_CHATPAGE_TYPE" val="YOO_CHATPAGE_CONTENT"/>
  <p:tag name="YOO_CHATPPT_CONTENT" val="1"/>
  <p:tag name="YOO_CHATPAGE_CATLOG" val="方法"/>
  <p:tag name="AIGCCREATORID" val="AIGC生成内容仅供参考-2024/8/9 19:22:02 -1440112"/>
</p:tagLst>
</file>

<file path=ppt/tags/tag103.xml><?xml version="1.0" encoding="utf-8"?>
<p:tagLst xmlns:p="http://schemas.openxmlformats.org/presentationml/2006/main">
  <p:tag name="YOO_CHATSHAPE_TYPE" val="YOO_CHATSHAPE_TITLE_ICON"/>
</p:tagLst>
</file>

<file path=ppt/tags/tag104.xml><?xml version="1.0" encoding="utf-8"?>
<p:tagLst xmlns:p="http://schemas.openxmlformats.org/presentationml/2006/main">
  <p:tag name="YOO_CHATSHAPE_TYPE" val="YOO_CHATSHAPE_TITLE"/>
  <p:tag name="TAG_CONTENT_DIAGRAM_INDEX" val="9f61ff2433ed438ea0925b647c8e8116"/>
</p:tagLst>
</file>

<file path=ppt/tags/tag105.xml><?xml version="1.0" encoding="utf-8"?>
<p:tagLst xmlns:p="http://schemas.openxmlformats.org/presentationml/2006/main">
  <p:tag name="TAG_CONTENT_TYPE" val="1标题1内容1图"/>
  <p:tag name="YOO_CHATPAGE_TYPE" val="YOO_CHATPAGE_CONTENT"/>
  <p:tag name="YOO_CHATPPT_CONTENT" val="1"/>
  <p:tag name="YOO_CHATPAGE_CATLOG" val="方法"/>
  <p:tag name="AIGCCREATORID" val="AIGC生成内容仅供参考-2024/8/9 19:22:02 -1440112"/>
</p:tagLst>
</file>

<file path=ppt/tags/tag106.xml><?xml version="1.0" encoding="utf-8"?>
<p:tagLst xmlns:p="http://schemas.openxmlformats.org/presentationml/2006/main">
  <p:tag name="YOO_CHATSHAPE_TYPE" val="YOO_CHATSHAPE_TITLE_ICON"/>
</p:tagLst>
</file>

<file path=ppt/tags/tag107.xml><?xml version="1.0" encoding="utf-8"?>
<p:tagLst xmlns:p="http://schemas.openxmlformats.org/presentationml/2006/main">
  <p:tag name="YOO_CHATSHAPE_TYPE" val="YOO_CHATSHAPE_TITLE"/>
  <p:tag name="TAG_CONTENT_DIAGRAM_INDEX" val="9f61ff2433ed438ea0925b647c8e8116"/>
</p:tagLst>
</file>

<file path=ppt/tags/tag108.xml><?xml version="1.0" encoding="utf-8"?>
<p:tagLst xmlns:p="http://schemas.openxmlformats.org/presentationml/2006/main">
  <p:tag name="TAG_CONTENT_TYPE" val="1标题1内容1图"/>
  <p:tag name="YOO_CHATPAGE_TYPE" val="YOO_CHATPAGE_CONTENT"/>
  <p:tag name="YOO_CHATPPT_CONTENT" val="1"/>
  <p:tag name="YOO_CHATPAGE_CATLOG" val="方法"/>
  <p:tag name="AIGCCREATORID" val="AIGC生成内容仅供参考-2024/8/9 19:22:02 -1440112"/>
</p:tagLst>
</file>

<file path=ppt/tags/tag109.xml><?xml version="1.0" encoding="utf-8"?>
<p:tagLst xmlns:p="http://schemas.openxmlformats.org/presentationml/2006/main">
  <p:tag name="YOO_CHATSHAPE_TYPE" val="NormalSp"/>
  <p:tag name="TAG_CONTENT_DIAGRAM_INDEX" val="6ecddf3f642f40d7a24724f49f4ac732"/>
</p:tagLst>
</file>

<file path=ppt/tags/tag11.xml><?xml version="1.0" encoding="utf-8"?>
<p:tagLst xmlns:p="http://schemas.openxmlformats.org/presentationml/2006/main">
  <p:tag name="TAG_CHATSHAPE_IMAGE_FILE" val="C:\Users\86150\AppData\Roaming\BIYOO\temp\72e61a0ac7b04f369e1e01f45cd65937.cc0"/>
  <p:tag name="YOO_CHATSHAPE_TYPE" val="YOO_CHATSHAPE_IMAGE"/>
  <p:tag name="TAG_CONTENT_DIAGRAM_INDEX" val="3540fb6f74374379b32515c78c030821"/>
  <p:tag name="TAG_CONTENT_SUBINDEX" val="1"/>
</p:tagLst>
</file>

<file path=ppt/tags/tag110.xml><?xml version="1.0" encoding="utf-8"?>
<p:tagLst xmlns:p="http://schemas.openxmlformats.org/presentationml/2006/main">
  <p:tag name="YOO_CHATSHAPE_TYPE" val="NormalSp"/>
  <p:tag name="TAG_CONTENT_DIAGRAM_INDEX" val="6ecddf3f642f40d7a24724f49f4ac732"/>
</p:tagLst>
</file>

<file path=ppt/tags/tag111.xml><?xml version="1.0" encoding="utf-8"?>
<p:tagLst xmlns:p="http://schemas.openxmlformats.org/presentationml/2006/main">
  <p:tag name="YOO_CHATSHAPE_TYPE" val="YOO_CHATSHAPE_TITLE"/>
  <p:tag name="TAG_CONTENT_DIAGRAM_INDEX" val="6ecddf3f642f40d7a24724f49f4ac732"/>
</p:tagLst>
</file>

<file path=ppt/tags/tag112.xml><?xml version="1.0" encoding="utf-8"?>
<p:tagLst xmlns:p="http://schemas.openxmlformats.org/presentationml/2006/main">
  <p:tag name="YOO_CHATSHAPE_TYPE" val="YOO_CHATSHAPE_CONTENT"/>
  <p:tag name="TAG_CONTENT_DIAGRAM_INDEX" val="6ecddf3f642f40d7a24724f49f4ac732"/>
</p:tagLst>
</file>

<file path=ppt/tags/tag113.xml><?xml version="1.0" encoding="utf-8"?>
<p:tagLst xmlns:p="http://schemas.openxmlformats.org/presentationml/2006/main">
  <p:tag name="YOO_CHATSHAPE_TYPE" val="YOO_CHATSHAPE_TITLE_ICON"/>
</p:tagLst>
</file>

<file path=ppt/tags/tag114.xml><?xml version="1.0" encoding="utf-8"?>
<p:tagLst xmlns:p="http://schemas.openxmlformats.org/presentationml/2006/main">
  <p:tag name="TAG_CONTENT_TYPE" val="1标题1内容0图"/>
  <p:tag name="YOO_CHATPAGE_TYPE" val="YOO_CHATPAGE_CONTENT"/>
  <p:tag name="YOO_CHATPPT_CONTENT" val="1"/>
  <p:tag name="YOO_CHATPAGE_CATLOG" val="论文动机"/>
  <p:tag name="AIGCCREATORID" val="AIGC生成内容仅供参考-2024/8/9 19:22:02 -1440112"/>
</p:tagLst>
</file>

<file path=ppt/tags/tag115.xml><?xml version="1.0" encoding="utf-8"?>
<p:tagLst xmlns:p="http://schemas.openxmlformats.org/presentationml/2006/main">
  <p:tag name="YOO_CHATSHAPE_TYPE" val="NormalSp"/>
  <p:tag name="TAG_CONTENT_DIAGRAM_INDEX" val="6ecddf3f642f40d7a24724f49f4ac732"/>
</p:tagLst>
</file>

<file path=ppt/tags/tag116.xml><?xml version="1.0" encoding="utf-8"?>
<p:tagLst xmlns:p="http://schemas.openxmlformats.org/presentationml/2006/main">
  <p:tag name="YOO_CHATSHAPE_TYPE" val="NormalSp"/>
  <p:tag name="TAG_CONTENT_DIAGRAM_INDEX" val="6ecddf3f642f40d7a24724f49f4ac732"/>
</p:tagLst>
</file>

<file path=ppt/tags/tag117.xml><?xml version="1.0" encoding="utf-8"?>
<p:tagLst xmlns:p="http://schemas.openxmlformats.org/presentationml/2006/main">
  <p:tag name="YOO_CHATSHAPE_TYPE" val="YOO_CHATSHAPE_TITLE"/>
  <p:tag name="TAG_CONTENT_DIAGRAM_INDEX" val="6ecddf3f642f40d7a24724f49f4ac732"/>
</p:tagLst>
</file>

<file path=ppt/tags/tag118.xml><?xml version="1.0" encoding="utf-8"?>
<p:tagLst xmlns:p="http://schemas.openxmlformats.org/presentationml/2006/main">
  <p:tag name="YOO_CHATSHAPE_TYPE" val="YOO_CHATSHAPE_CONTENT"/>
  <p:tag name="TAG_CONTENT_DIAGRAM_INDEX" val="6ecddf3f642f40d7a24724f49f4ac732"/>
</p:tagLst>
</file>

<file path=ppt/tags/tag119.xml><?xml version="1.0" encoding="utf-8"?>
<p:tagLst xmlns:p="http://schemas.openxmlformats.org/presentationml/2006/main">
  <p:tag name="YOO_CHATSHAPE_TYPE" val="YOO_CHATSHAPE_TITLE_ICON"/>
</p:tagLst>
</file>

<file path=ppt/tags/tag12.xml><?xml version="1.0" encoding="utf-8"?>
<p:tagLst xmlns:p="http://schemas.openxmlformats.org/presentationml/2006/main">
  <p:tag name="TAG_CHATSHAPE_IMAGE_FILE" val="C:\Users\86150\AppData\Roaming\BIYOO\temp\e9b2d874dc9948a1904469bae2401e83.cc0"/>
  <p:tag name="TAG_CHATSHAPE_IMAGE_URL" val="http://image.yoojober.com/motion/resource-photo/3ab129241a241ca8e9c0f60003945a8f.jpeg-chatppt.cc0"/>
  <p:tag name="YOO_CHATSHAPE_TYPE" val="YOO_CHATSHAPE_IMAGE"/>
  <p:tag name="TAG_CONTENT_DIAGRAM_INDEX" val="3540fb6f74374379b32515c78c030821"/>
  <p:tag name="TAG_CONTENT_SUBINDEX" val="2"/>
</p:tagLst>
</file>

<file path=ppt/tags/tag120.xml><?xml version="1.0" encoding="utf-8"?>
<p:tagLst xmlns:p="http://schemas.openxmlformats.org/presentationml/2006/main">
  <p:tag name="TAG_CONTENT_TYPE" val="1标题1内容0图"/>
  <p:tag name="YOO_CHATPAGE_TYPE" val="YOO_CHATPAGE_CONTENT"/>
  <p:tag name="YOO_CHATPPT_CONTENT" val="1"/>
  <p:tag name="YOO_CHATPAGE_CATLOG" val="论文动机"/>
  <p:tag name="AIGCCREATORID" val="AIGC生成内容仅供参考-2024/8/9 19:22:02 -1440112"/>
</p:tagLst>
</file>

<file path=ppt/tags/tag121.xml><?xml version="1.0" encoding="utf-8"?>
<p:tagLst xmlns:p="http://schemas.openxmlformats.org/presentationml/2006/main">
  <p:tag name="YOO_CHATSHAPE_TYPE" val="NormalSp"/>
  <p:tag name="TAG_CONTENT_DIAGRAM_INDEX" val="6ecddf3f642f40d7a24724f49f4ac732"/>
</p:tagLst>
</file>

<file path=ppt/tags/tag122.xml><?xml version="1.0" encoding="utf-8"?>
<p:tagLst xmlns:p="http://schemas.openxmlformats.org/presentationml/2006/main">
  <p:tag name="YOO_CHATSHAPE_TYPE" val="NormalSp"/>
  <p:tag name="TAG_CONTENT_DIAGRAM_INDEX" val="6ecddf3f642f40d7a24724f49f4ac732"/>
</p:tagLst>
</file>

<file path=ppt/tags/tag123.xml><?xml version="1.0" encoding="utf-8"?>
<p:tagLst xmlns:p="http://schemas.openxmlformats.org/presentationml/2006/main">
  <p:tag name="YOO_CHATSHAPE_TYPE" val="YOO_CHATSHAPE_TITLE"/>
  <p:tag name="TAG_CONTENT_DIAGRAM_INDEX" val="6ecddf3f642f40d7a24724f49f4ac732"/>
</p:tagLst>
</file>

<file path=ppt/tags/tag124.xml><?xml version="1.0" encoding="utf-8"?>
<p:tagLst xmlns:p="http://schemas.openxmlformats.org/presentationml/2006/main">
  <p:tag name="YOO_CHATSHAPE_TYPE" val="YOO_CHATSHAPE_CONTENT"/>
  <p:tag name="TAG_CONTENT_DIAGRAM_INDEX" val="6ecddf3f642f40d7a24724f49f4ac732"/>
</p:tagLst>
</file>

<file path=ppt/tags/tag125.xml><?xml version="1.0" encoding="utf-8"?>
<p:tagLst xmlns:p="http://schemas.openxmlformats.org/presentationml/2006/main">
  <p:tag name="YOO_CHATSHAPE_TYPE" val="YOO_CHATSHAPE_TITLE_ICON"/>
</p:tagLst>
</file>

<file path=ppt/tags/tag126.xml><?xml version="1.0" encoding="utf-8"?>
<p:tagLst xmlns:p="http://schemas.openxmlformats.org/presentationml/2006/main">
  <p:tag name="TAG_CONTENT_TYPE" val="1标题1内容0图"/>
  <p:tag name="YOO_CHATPAGE_TYPE" val="YOO_CHATPAGE_CONTENT"/>
  <p:tag name="YOO_CHATPPT_CONTENT" val="1"/>
  <p:tag name="YOO_CHATPAGE_CATLOG" val="论文动机"/>
  <p:tag name="AIGCCREATORID" val="AIGC生成内容仅供参考-2024/8/9 19:22:02 -1440112"/>
</p:tagLst>
</file>

<file path=ppt/tags/tag127.xml><?xml version="1.0" encoding="utf-8"?>
<p:tagLst xmlns:p="http://schemas.openxmlformats.org/presentationml/2006/main">
  <p:tag name="YOO_CHATSHAPE_TYPE" val="NormalSp"/>
  <p:tag name="TAG_CONTENT_DIAGRAM_INDEX" val="6ecddf3f642f40d7a24724f49f4ac732"/>
</p:tagLst>
</file>

<file path=ppt/tags/tag128.xml><?xml version="1.0" encoding="utf-8"?>
<p:tagLst xmlns:p="http://schemas.openxmlformats.org/presentationml/2006/main">
  <p:tag name="YOO_CHATSHAPE_TYPE" val="NormalSp"/>
  <p:tag name="TAG_CONTENT_DIAGRAM_INDEX" val="6ecddf3f642f40d7a24724f49f4ac732"/>
</p:tagLst>
</file>

<file path=ppt/tags/tag129.xml><?xml version="1.0" encoding="utf-8"?>
<p:tagLst xmlns:p="http://schemas.openxmlformats.org/presentationml/2006/main">
  <p:tag name="YOO_CHATSHAPE_TYPE" val="YOO_CHATSHAPE_TITLE"/>
  <p:tag name="TAG_CONTENT_DIAGRAM_INDEX" val="6ecddf3f642f40d7a24724f49f4ac732"/>
</p:tagLst>
</file>

<file path=ppt/tags/tag13.xml><?xml version="1.0" encoding="utf-8"?>
<p:tagLst xmlns:p="http://schemas.openxmlformats.org/presentationml/2006/main">
  <p:tag name="KSO_WM_UNIT_TEXT_FILL_FORE_SCHEMECOLOR_INDEX" val="7"/>
  <p:tag name="KSO_WM_UNIT_TEXT_FILL_TYPE" val="1"/>
  <p:tag name="KSO_WM_BEAUTIFY_FLAG" val=""/>
  <p:tag name="YOO_CHATSHAPE_TYPE" val="YOO_CHATSHAPE_PAGEDECORATE"/>
  <p:tag name="TAG_CONTENT_DIAGRAM_INDEX" val="3540fb6f74374379b32515c78c030821"/>
</p:tagLst>
</file>

<file path=ppt/tags/tag130.xml><?xml version="1.0" encoding="utf-8"?>
<p:tagLst xmlns:p="http://schemas.openxmlformats.org/presentationml/2006/main">
  <p:tag name="YOO_CHATSHAPE_TYPE" val="YOO_CHATSHAPE_CONTENT"/>
  <p:tag name="TAG_CONTENT_DIAGRAM_INDEX" val="6ecddf3f642f40d7a24724f49f4ac732"/>
</p:tagLst>
</file>

<file path=ppt/tags/tag131.xml><?xml version="1.0" encoding="utf-8"?>
<p:tagLst xmlns:p="http://schemas.openxmlformats.org/presentationml/2006/main">
  <p:tag name="YOO_CHATSHAPE_TYPE" val="YOO_CHATSHAPE_TITLE_ICON"/>
</p:tagLst>
</file>

<file path=ppt/tags/tag132.xml><?xml version="1.0" encoding="utf-8"?>
<p:tagLst xmlns:p="http://schemas.openxmlformats.org/presentationml/2006/main">
  <p:tag name="TAG_CONTENT_TYPE" val="1标题1内容0图"/>
  <p:tag name="YOO_CHATPAGE_TYPE" val="YOO_CHATPAGE_CONTENT"/>
  <p:tag name="YOO_CHATPPT_CONTENT" val="1"/>
  <p:tag name="YOO_CHATPAGE_CATLOG" val="论文动机"/>
  <p:tag name="AIGCCREATORID" val="AIGC生成内容仅供参考-2024/8/9 19:22:02 -1440112"/>
</p:tagLst>
</file>

<file path=ppt/tags/tag133.xml><?xml version="1.0" encoding="utf-8"?>
<p:tagLst xmlns:p="http://schemas.openxmlformats.org/presentationml/2006/main">
  <p:tag name="YOO_CHATSHAPE_TYPE" val="NormalSp"/>
  <p:tag name="TAG_CONTENT_DIAGRAM_INDEX" val="6ecddf3f642f40d7a24724f49f4ac732"/>
</p:tagLst>
</file>

<file path=ppt/tags/tag134.xml><?xml version="1.0" encoding="utf-8"?>
<p:tagLst xmlns:p="http://schemas.openxmlformats.org/presentationml/2006/main">
  <p:tag name="YOO_CHATSHAPE_TYPE" val="NormalSp"/>
  <p:tag name="TAG_CONTENT_DIAGRAM_INDEX" val="6ecddf3f642f40d7a24724f49f4ac732"/>
</p:tagLst>
</file>

<file path=ppt/tags/tag135.xml><?xml version="1.0" encoding="utf-8"?>
<p:tagLst xmlns:p="http://schemas.openxmlformats.org/presentationml/2006/main">
  <p:tag name="YOO_CHATSHAPE_TYPE" val="YOO_CHATSHAPE_TITLE"/>
  <p:tag name="TAG_CONTENT_DIAGRAM_INDEX" val="6ecddf3f642f40d7a24724f49f4ac732"/>
</p:tagLst>
</file>

<file path=ppt/tags/tag136.xml><?xml version="1.0" encoding="utf-8"?>
<p:tagLst xmlns:p="http://schemas.openxmlformats.org/presentationml/2006/main">
  <p:tag name="YOO_CHATSHAPE_TYPE" val="YOO_CHATSHAPE_CONTENT"/>
  <p:tag name="TAG_CONTENT_DIAGRAM_INDEX" val="6ecddf3f642f40d7a24724f49f4ac732"/>
</p:tagLst>
</file>

<file path=ppt/tags/tag137.xml><?xml version="1.0" encoding="utf-8"?>
<p:tagLst xmlns:p="http://schemas.openxmlformats.org/presentationml/2006/main">
  <p:tag name="YOO_CHATSHAPE_TYPE" val="YOO_CHATSHAPE_TITLE_ICON"/>
</p:tagLst>
</file>

<file path=ppt/tags/tag138.xml><?xml version="1.0" encoding="utf-8"?>
<p:tagLst xmlns:p="http://schemas.openxmlformats.org/presentationml/2006/main">
  <p:tag name="TAG_CONTENT_TYPE" val="1标题1内容0图"/>
  <p:tag name="YOO_CHATPAGE_TYPE" val="YOO_CHATPAGE_CONTENT"/>
  <p:tag name="YOO_CHATPPT_CONTENT" val="1"/>
  <p:tag name="YOO_CHATPAGE_CATLOG" val="论文动机"/>
  <p:tag name="AIGCCREATORID" val="AIGC生成内容仅供参考-2024/8/9 19:22:02 -1440112"/>
</p:tagLst>
</file>

<file path=ppt/tags/tag139.xml><?xml version="1.0" encoding="utf-8"?>
<p:tagLst xmlns:p="http://schemas.openxmlformats.org/presentationml/2006/main">
  <p:tag name="YOO_CHATSHAPE_TYPE" val="YOO_CHATSHAPE_CHILDTITLE"/>
  <p:tag name="TAG_CONTENT_GROUPINDEX" val="2"/>
  <p:tag name="TAG_CONTENT_DIAGRAM_INDEX" val="39ac1d652c4647279ef5da6e18f1d0ca"/>
  <p:tag name="TAG_CONTENT_SUBINDEX" val="2"/>
</p:tagLst>
</file>

<file path=ppt/tags/tag14.xml><?xml version="1.0" encoding="utf-8"?>
<p:tagLst xmlns:p="http://schemas.openxmlformats.org/presentationml/2006/main">
  <p:tag name="YOO_CHATSHAPE_TYPE" val="YOO_CHATSHAPE_TITLE_ICON"/>
</p:tagLst>
</file>

<file path=ppt/tags/tag140.xml><?xml version="1.0" encoding="utf-8"?>
<p:tagLst xmlns:p="http://schemas.openxmlformats.org/presentationml/2006/main">
  <p:tag name="YOO_CHATSHAPE_TYPE" val="YOO_CHATSHAPE_TITLE"/>
  <p:tag name="TAG_CONTENT_DIAGRAM_INDEX" val="a306d2e3e68c4b8f9d11eadeb7d9b8d1"/>
</p:tagLst>
</file>

<file path=ppt/tags/tag141.xml><?xml version="1.0" encoding="utf-8"?>
<p:tagLst xmlns:p="http://schemas.openxmlformats.org/presentationml/2006/main">
  <p:tag name="TAG_CONTENT_TYPE" val="二级大纲2"/>
  <p:tag name="YOO_CHATPAGE_TYPE" val="YOO_CHATPAGE_MULTCONTENT"/>
  <p:tag name="YOO_CHATPAGE_CATLOG" val="实验"/>
  <p:tag name="AIGCCREATORID" val="AIGC生成内容仅供参考-2024/8/9 19:22:02 -1440112"/>
</p:tagLst>
</file>

<file path=ppt/tags/tag142.xml><?xml version="1.0" encoding="utf-8"?>
<p:tagLst xmlns:p="http://schemas.openxmlformats.org/presentationml/2006/main">
  <p:tag name="YOO_CHATSHAPE_TYPE" val="YOO_CHATSHAPE_CHILDTITLE"/>
  <p:tag name="TAG_CONTENT_GROUPINDEX" val="2"/>
  <p:tag name="TAG_CONTENT_DIAGRAM_INDEX" val="39ac1d652c4647279ef5da6e18f1d0ca"/>
  <p:tag name="TAG_CONTENT_SUBINDEX" val="2"/>
</p:tagLst>
</file>

<file path=ppt/tags/tag143.xml><?xml version="1.0" encoding="utf-8"?>
<p:tagLst xmlns:p="http://schemas.openxmlformats.org/presentationml/2006/main">
  <p:tag name="YOO_CHATSHAPE_TYPE" val="YOO_CHATSHAPE_TITLE"/>
  <p:tag name="TAG_CONTENT_DIAGRAM_INDEX" val="a306d2e3e68c4b8f9d11eadeb7d9b8d1"/>
</p:tagLst>
</file>

<file path=ppt/tags/tag144.xml><?xml version="1.0" encoding="utf-8"?>
<p:tagLst xmlns:p="http://schemas.openxmlformats.org/presentationml/2006/main">
  <p:tag name="TAG_CONTENT_TYPE" val="二级大纲2"/>
  <p:tag name="YOO_CHATPAGE_TYPE" val="YOO_CHATPAGE_MULTCONTENT"/>
  <p:tag name="YOO_CHATPAGE_CATLOG" val="实验"/>
  <p:tag name="AIGCCREATORID" val="AIGC生成内容仅供参考-2024/8/9 19:22:02 -1440112"/>
</p:tagLst>
</file>

<file path=ppt/tags/tag145.xml><?xml version="1.0" encoding="utf-8"?>
<p:tagLst xmlns:p="http://schemas.openxmlformats.org/presentationml/2006/main">
  <p:tag name="YOO_CHATSHAPE_TYPE" val="YOO_CHATSHAPE_CHILDTITLE"/>
  <p:tag name="TAG_CONTENT_GROUPINDEX" val="2"/>
  <p:tag name="TAG_CONTENT_DIAGRAM_INDEX" val="39ac1d652c4647279ef5da6e18f1d0ca"/>
  <p:tag name="TAG_CONTENT_SUBINDEX" val="2"/>
</p:tagLst>
</file>

<file path=ppt/tags/tag146.xml><?xml version="1.0" encoding="utf-8"?>
<p:tagLst xmlns:p="http://schemas.openxmlformats.org/presentationml/2006/main">
  <p:tag name="YOO_CHATSHAPE_TYPE" val="YOO_CHATSHAPE_TITLE"/>
  <p:tag name="TAG_CONTENT_DIAGRAM_INDEX" val="a306d2e3e68c4b8f9d11eadeb7d9b8d1"/>
</p:tagLst>
</file>

<file path=ppt/tags/tag147.xml><?xml version="1.0" encoding="utf-8"?>
<p:tagLst xmlns:p="http://schemas.openxmlformats.org/presentationml/2006/main">
  <p:tag name="TAG_CONTENT_TYPE" val="二级大纲2"/>
  <p:tag name="YOO_CHATPAGE_TYPE" val="YOO_CHATPAGE_MULTCONTENT"/>
  <p:tag name="YOO_CHATPAGE_CATLOG" val="实验"/>
  <p:tag name="AIGCCREATORID" val="AIGC生成内容仅供参考-2024/8/9 19:22:02 -1440112"/>
</p:tagLst>
</file>

<file path=ppt/tags/tag148.xml><?xml version="1.0" encoding="utf-8"?>
<p:tagLst xmlns:p="http://schemas.openxmlformats.org/presentationml/2006/main">
  <p:tag name="YOO_CHATSHAPE_TYPE" val="YOO_CHATSHAPE_CHILDTITLE"/>
  <p:tag name="TAG_CONTENT_GROUPINDEX" val="2"/>
  <p:tag name="TAG_CONTENT_DIAGRAM_INDEX" val="39ac1d652c4647279ef5da6e18f1d0ca"/>
  <p:tag name="TAG_CONTENT_SUBINDEX" val="2"/>
</p:tagLst>
</file>

<file path=ppt/tags/tag149.xml><?xml version="1.0" encoding="utf-8"?>
<p:tagLst xmlns:p="http://schemas.openxmlformats.org/presentationml/2006/main">
  <p:tag name="YOO_CHATSHAPE_TYPE" val="YOO_CHATSHAPE_TITLE"/>
  <p:tag name="TAG_CONTENT_DIAGRAM_INDEX" val="a306d2e3e68c4b8f9d11eadeb7d9b8d1"/>
</p:tagLst>
</file>

<file path=ppt/tags/tag15.xml><?xml version="1.0" encoding="utf-8"?>
<p:tagLst xmlns:p="http://schemas.openxmlformats.org/presentationml/2006/main">
  <p:tag name="TAG_CONTENT_TYPE" val="1标题1内容3图"/>
  <p:tag name="YOO_CHATPAGE_TYPE" val="YOO_CHATPAGE_CONTENT"/>
  <p:tag name="YOO_CHATPPT_CONTENT" val="1"/>
  <p:tag name="YOO_CHATPAGE_CATLOG" val="背景介绍"/>
  <p:tag name="AIGCCREATORID" val="AIGC生成内容仅供参考-2024/8/9 19:22:02 -1440112"/>
</p:tagLst>
</file>

<file path=ppt/tags/tag150.xml><?xml version="1.0" encoding="utf-8"?>
<p:tagLst xmlns:p="http://schemas.openxmlformats.org/presentationml/2006/main">
  <p:tag name="TAG_CONTENT_TYPE" val="二级大纲2"/>
  <p:tag name="YOO_CHATPAGE_TYPE" val="YOO_CHATPAGE_MULTCONTENT"/>
  <p:tag name="YOO_CHATPAGE_CATLOG" val="实验"/>
  <p:tag name="AIGCCREATORID" val="AIGC生成内容仅供参考-2024/8/9 19:22:02 -1440112"/>
</p:tagLst>
</file>

<file path=ppt/tags/tag151.xml><?xml version="1.0" encoding="utf-8"?>
<p:tagLst xmlns:p="http://schemas.openxmlformats.org/presentationml/2006/main">
  <p:tag name="YOO_CHATSHAPE_TYPE" val="YOO_CHATSHAPE_CHILDDECORATE"/>
  <p:tag name="TAG_CONTENT_GROUPINDEX" val="2"/>
  <p:tag name="TAG_CONTENT_DIAGRAM_INDEX" val="39ac1d652c4647279ef5da6e18f1d0ca"/>
  <p:tag name="TAG_CONTENT_SUBINDEX" val="2"/>
  <p:tag name="YOO_CHATSHAPE_LINK" val="sp:子标题2"/>
</p:tagLst>
</file>

<file path=ppt/tags/tag152.xml><?xml version="1.0" encoding="utf-8"?>
<p:tagLst xmlns:p="http://schemas.openxmlformats.org/presentationml/2006/main">
  <p:tag name="YOO_CHATSHAPE_TYPE" val="YOO_CHATSHAPE_CHILDDECORATE"/>
  <p:tag name="TAG_CONTENT_GROUPINDEX" val="1"/>
  <p:tag name="TAG_CONTENT_DIAGRAM_INDEX" val="39ac1d652c4647279ef5da6e18f1d0ca"/>
  <p:tag name="TAG_CONTENT_SUBINDEX" val="1"/>
  <p:tag name="YOO_CHATSHAPE_LINK" val="sp:子标题1"/>
</p:tagLst>
</file>

<file path=ppt/tags/tag153.xml><?xml version="1.0" encoding="utf-8"?>
<p:tagLst xmlns:p="http://schemas.openxmlformats.org/presentationml/2006/main">
  <p:tag name="YOO_CHATSHAPE_TYPE" val="YOO_CHATSHAPE_CHILDTITLE"/>
  <p:tag name="TAG_CONTENT_GROUPINDEX" val="2"/>
  <p:tag name="TAG_CONTENT_DIAGRAM_INDEX" val="39ac1d652c4647279ef5da6e18f1d0ca"/>
  <p:tag name="TAG_CONTENT_SUBINDEX" val="2"/>
</p:tagLst>
</file>

<file path=ppt/tags/tag154.xml><?xml version="1.0" encoding="utf-8"?>
<p:tagLst xmlns:p="http://schemas.openxmlformats.org/presentationml/2006/main">
  <p:tag name="YOO_CHATSHAPE_TYPE" val="YOO_CHATSHAPE_TITLE"/>
  <p:tag name="TAG_CONTENT_DIAGRAM_INDEX" val="a306d2e3e68c4b8f9d11eadeb7d9b8d1"/>
</p:tagLst>
</file>

<file path=ppt/tags/tag155.xml><?xml version="1.0" encoding="utf-8"?>
<p:tagLst xmlns:p="http://schemas.openxmlformats.org/presentationml/2006/main">
  <p:tag name="TAG_CONTENT_TYPE" val="二级大纲2"/>
  <p:tag name="YOO_CHATPAGE_TYPE" val="YOO_CHATPAGE_MULTCONTENT"/>
  <p:tag name="YOO_CHATPAGE_CATLOG" val="实验"/>
  <p:tag name="AIGCCREATORID" val="AIGC生成内容仅供参考-2024/8/9 19:22:02 -1440112"/>
</p:tagLst>
</file>

<file path=ppt/tags/tag156.xml><?xml version="1.0" encoding="utf-8"?>
<p:tagLst xmlns:p="http://schemas.openxmlformats.org/presentationml/2006/main">
  <p:tag name="YOO_CHATSHAPE_TYPE" val="YOO_CHATSHAPE_TITLE"/>
  <p:tag name="TAG_CONTENT_DIAGRAM_INDEX" val="a306d2e3e68c4b8f9d11eadeb7d9b8d1"/>
</p:tagLst>
</file>

<file path=ppt/tags/tag157.xml><?xml version="1.0" encoding="utf-8"?>
<p:tagLst xmlns:p="http://schemas.openxmlformats.org/presentationml/2006/main">
  <p:tag name="TAG_CONTENT_TYPE" val="二级大纲2"/>
  <p:tag name="YOO_CHATPAGE_TYPE" val="YOO_CHATPAGE_MULTCONTENT"/>
  <p:tag name="YOO_CHATPAGE_CATLOG" val="实验"/>
  <p:tag name="AIGCCREATORID" val="AIGC生成内容仅供参考-2024/8/9 19:22:02 -1440112"/>
</p:tagLst>
</file>

<file path=ppt/tags/tag158.xml><?xml version="1.0" encoding="utf-8"?>
<p:tagLst xmlns:p="http://schemas.openxmlformats.org/presentationml/2006/main">
  <p:tag name="YOO_CHATSHAPE_TYPE" val="YOO_CHATSHAPE_CHILDDECORATE"/>
  <p:tag name="TAG_CONTENT_GROUPINDEX" val="1"/>
  <p:tag name="TAG_CONTENT_DIAGRAM_INDEX" val="d70babe43c7c44238317d0fbb9c583af"/>
  <p:tag name="TAG_CONTENT_SUBINDEX" val="1"/>
  <p:tag name="YOO_CHATSHAPE_LINK" val="sp:子标题1"/>
</p:tagLst>
</file>

<file path=ppt/tags/tag159.xml><?xml version="1.0" encoding="utf-8"?>
<p:tagLst xmlns:p="http://schemas.openxmlformats.org/presentationml/2006/main">
  <p:tag name="YOO_CHATSHAPE_TYPE" val="YOO_CHATSHAPE_CHILDDECORATE"/>
  <p:tag name="TAG_CONTENT_GROUPINDEX" val="2"/>
  <p:tag name="TAG_CONTENT_DIAGRAM_INDEX" val="d70babe43c7c44238317d0fbb9c583af"/>
  <p:tag name="TAG_CONTENT_SUBINDEX" val="2"/>
  <p:tag name="YOO_CHATSHAPE_LINK" val="sp:子标题2"/>
</p:tagLst>
</file>

<file path=ppt/tags/tag16.xml><?xml version="1.0" encoding="utf-8"?>
<p:tagLst xmlns:p="http://schemas.openxmlformats.org/presentationml/2006/main">
  <p:tag name="YOO_CHATSHAPE_TYPE" val="NormalSp"/>
  <p:tag name="TAG_CONTENT_DIAGRAM_INDEX" val="3540fb6f74374379b32515c78c030821"/>
</p:tagLst>
</file>

<file path=ppt/tags/tag160.xml><?xml version="1.0" encoding="utf-8"?>
<p:tagLst xmlns:p="http://schemas.openxmlformats.org/presentationml/2006/main">
  <p:tag name="YOO_CHATSHAPE_TYPE" val="YOO_CHATSHAPE_CHILDDECORATE"/>
  <p:tag name="TAG_CONTENT_GROUPINDEX" val="3"/>
  <p:tag name="TAG_CONTENT_DIAGRAM_INDEX" val="d70babe43c7c44238317d0fbb9c583af"/>
  <p:tag name="TAG_CONTENT_SUBINDEX" val="3"/>
  <p:tag name="YOO_CHATSHAPE_LINK" val="sp:子标题3"/>
</p:tagLst>
</file>

<file path=ppt/tags/tag161.xml><?xml version="1.0" encoding="utf-8"?>
<p:tagLst xmlns:p="http://schemas.openxmlformats.org/presentationml/2006/main">
  <p:tag name="YOO_CHATSHAPE_TYPE" val="YOO_CHATSHAPE_TITLE"/>
  <p:tag name="TAG_CONTENT_DIAGRAM_INDEX" val="6e35f977e3f04790985eed4382893e13"/>
</p:tagLst>
</file>

<file path=ppt/tags/tag162.xml><?xml version="1.0" encoding="utf-8"?>
<p:tagLst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109"/>
  <p:tag name="OP_SCP_COMPONENT_INFO" val="{&quot;title&quot;:&quot;渐变阴影2项纯文本PPT组件&quot;,&quot;description&quot;:&quot;渐变阴影2项纯文本PPT组件&quot;,&quot;keywords&quot;:[&quot;渐变&quot;,&quot;阴影&quot;,&quot;2项&quot;,&quot;纯文本&quot;,&quot;PPT组件&quot;],&quot;labels&quot;:[]}"/>
  <p:tag name="OP_SCP_GROUP_ID" val="c5922c2f-7b94-7649-1f48-982307193acd"/>
  <p:tag name="OP_SCP_ITEM_COUNT" val="2"/>
</p:tagLst>
</file>

<file path=ppt/tags/tag163.xml><?xml version="1.0" encoding="utf-8"?>
<p:tagLst xmlns:p="http://schemas.openxmlformats.org/presentationml/2006/main">
  <p:tag name="OP_SCP_SHAPE_TYPE" val="Title"/>
  <p:tag name="OP_SCP_ITEM_INDEX" val="1"/>
  <p:tag name="OP_SCP_DEFAULT_TEXT" val="添加标题"/>
</p:tagLst>
</file>

<file path=ppt/tags/tag164.xml><?xml version="1.0" encoding="utf-8"?>
<p:tagLst xmlns:p="http://schemas.openxmlformats.org/presentationml/2006/main">
  <p:tag name="OP_SCP_SHAPE_TYPE" val="Index"/>
  <p:tag name="OP_SCP_ITEM_INDEX" val="1"/>
  <p:tag name="OP_SCP_DEFAULT_TEXT" val="01"/>
</p:tagLst>
</file>

<file path=ppt/tags/tag165.xml><?xml version="1.0" encoding="utf-8"?>
<p:tagLst xmlns:p="http://schemas.openxmlformats.org/presentationml/2006/main">
  <p:tag name="OP_SCP_SHAPE_TYPE" val="Body"/>
  <p:tag name="OP_SCP_ITEM_INDEX" val="1"/>
  <p:tag name="OP_SCP_DEFAULT_TEXT" val="单击此处添加文本，单击此处添加文本，单击此处添加文本，单击此处添加文本。"/>
</p:tagLst>
</file>

<file path=ppt/tags/tag166.xml><?xml version="1.0" encoding="utf-8"?>
<p:tagLst xmlns:p="http://schemas.openxmlformats.org/presentationml/2006/main">
  <p:tag name="OP_SCP_SHAPE_TYPE" val="Title"/>
  <p:tag name="OP_SCP_ITEM_INDEX" val="2"/>
  <p:tag name="OP_SCP_DEFAULT_TEXT" val="添加标题"/>
</p:tagLst>
</file>

<file path=ppt/tags/tag167.xml><?xml version="1.0" encoding="utf-8"?>
<p:tagLst xmlns:p="http://schemas.openxmlformats.org/presentationml/2006/main">
  <p:tag name="OP_SCP_SHAPE_TYPE" val="Body"/>
  <p:tag name="OP_SCP_ITEM_INDEX" val="2"/>
  <p:tag name="OP_SCP_DEFAULT_TEXT" val="单击此处添加文本，单击此处添加文本，单击此处添加文本，单击此处添加文本。"/>
</p:tagLst>
</file>

<file path=ppt/tags/tag168.xml><?xml version="1.0" encoding="utf-8"?>
<p:tagLst xmlns:p="http://schemas.openxmlformats.org/presentationml/2006/main">
  <p:tag name="OP_SCP_SHAPE_TYPE" val="Index"/>
  <p:tag name="OP_SCP_ITEM_INDEX" val="2"/>
  <p:tag name="OP_SCP_DEFAULT_TEXT" val="02"/>
</p:tagLst>
</file>

<file path=ppt/tags/tag169.xml><?xml version="1.0" encoding="utf-8"?>
<p:tagLst xmlns:p="http://schemas.openxmlformats.org/presentationml/2006/main">
  <p:tag name="TAG_CONTENT_TYPE" val="二级大纲4"/>
  <p:tag name="YOO_CHATPAGE_TYPE" val="YOO_CHATPAGE_MULTCONTENT"/>
  <p:tag name="YOO_CHATPAGE_CATLOG" val="思考"/>
  <p:tag name="AIGCCREATORID" val="AIGC生成内容仅供参考-2024/8/9 19:22:02 -1440112"/>
</p:tagLst>
</file>

<file path=ppt/tags/tag17.xml><?xml version="1.0" encoding="utf-8"?>
<p:tagLst xmlns:p="http://schemas.openxmlformats.org/presentationml/2006/main">
  <p:tag name="YOO_CHATSHAPE_TYPE" val="YOO_CHATSHAPE_PAGEDECORATE"/>
  <p:tag name="TAG_CONTENT_DIAGRAM_INDEX" val="3540fb6f74374379b32515c78c030821"/>
</p:tagLst>
</file>

<file path=ppt/tags/tag170.xml><?xml version="1.0" encoding="utf-8"?>
<p:tagLst xmlns:p="http://schemas.openxmlformats.org/presentationml/2006/main">
  <p:tag name="YOO_CHATSHAPE_TYPE" val="YOO_CHATSHAPE_TITLE"/>
  <p:tag name="TAG_CONTENT_DIAGRAM_INDEX" val="6e35f977e3f04790985eed4382893e13"/>
</p:tagLst>
</file>

<file path=ppt/tags/tag171.xml><?xml version="1.0" encoding="utf-8"?>
<p:tagLst xmlns:p="http://schemas.openxmlformats.org/presentationml/2006/main">
  <p:tag name="OP_SCP_SHAPE_TYPE" val="Index"/>
  <p:tag name="OP_SCP_ITEM_INDEX" val="2"/>
  <p:tag name="OP_SCP_DEFAULT_TEXT" val="02"/>
</p:tagLst>
</file>

<file path=ppt/tags/tag172.xml><?xml version="1.0" encoding="utf-8"?>
<p:tagLst xmlns:p="http://schemas.openxmlformats.org/presentationml/2006/main">
  <p:tag name="YOO_CHATSHAPE_TYPE" val="YOO_CHATSHAPE_TITLE"/>
</p:tagLst>
</file>

<file path=ppt/tags/tag173.xml><?xml version="1.0" encoding="utf-8"?>
<p:tagLst xmlns:p="http://schemas.openxmlformats.org/presentationml/2006/main">
  <p:tag name="YOO_CHATSHAPE_TYPE" val="YOO_CHATSHAPE_SUBTITLE"/>
</p:tagLst>
</file>

<file path=ppt/tags/tag174.xml><?xml version="1.0" encoding="utf-8"?>
<p:tagLst xmlns:p="http://schemas.openxmlformats.org/presentationml/2006/main">
  <p:tag name="YOO_CHATSHAPE_TYPE" val="YOO_CHATSHAPE_AUTHOR"/>
  <p:tag name="YOO_CHATSHAPE_AUTHOR" val="小行星探险家6178"/>
</p:tagLst>
</file>

<file path=ppt/tags/tag175.xml><?xml version="1.0" encoding="utf-8"?>
<p:tagLst xmlns:p="http://schemas.openxmlformats.org/presentationml/2006/main">
  <p:tag name="YOO_CHATSHAPE_TYPE" val="YOO_CHATSHAPE_DATE"/>
  <p:tag name="YOO_CHATSHAPE_DATE" val="2024/8/9"/>
  <p:tag name="YOO_CHATSHAPE_AUTHOR" val="小行星探险家6178"/>
</p:tagLst>
</file>

<file path=ppt/tags/tag176.xml><?xml version="1.0" encoding="utf-8"?>
<p:tagLst xmlns:p="http://schemas.openxmlformats.org/presentationml/2006/main">
  <p:tag name="YOO_CHATPAGE_TYPE" val="YOO_CHATPAGE_END"/>
  <p:tag name="AIGCCREATORID" val="AIGC生成内容仅供参考-2024/8/9 19:22:02 -1440112"/>
</p:tagLst>
</file>

<file path=ppt/tags/tag177.xml><?xml version="1.0" encoding="utf-8"?>
<p:tagLst xmlns:p="http://schemas.openxmlformats.org/presentationml/2006/main">
  <p:tag name="YOO_LOG_DOCUMENT_ID" val="1a6b1dac36c34d9ba36384aa06042a2b"/>
  <p:tag name="AIGCCREATORID" val="AIGC生成内容仅供参考-2024/8/9 19:20:59 -1440112"/>
  <p:tag name="TAG_IS_CUSTEMPLATE" val="False"/>
  <p:tag name="TAG_COVER_TYPE" val="插图"/>
  <p:tag name="TAG_COVER_THEME_COLOR" val="青色"/>
  <p:tag name="TAG_PRESENTATION_IMAGESTYLE" val="中国风"/>
  <p:tag name="TAG_CHATPPT_ID" val="6eb223987a884e85982020bd09c6c86c"/>
  <p:tag name="TAG_PRESENTATION_TEMPLATE" val="{&quot;image&quot;:&quot;https://image.yoojober.com/chatppt/2024-08/38bfa4723753fab3bc990333a52e9be0.jpg&quot;,&quot;sub_images&quot;:[],&quot;title&quot;:&quot;\u8BBA\u6587\u9605\u8BFB\u5206\u4EAB&quot;,&quot;style&quot;:&quot;\u4E2D\u56FD\u98CE&quot;,&quot;template_type&quot;:&quot;\u63D2\u56FE&quot;,&quot;isVector&quot;:false,&quot;color&quot;:&quot;\u9752\u8272&quot;,&quot;colorList&quot;:[&quot;#022A26&quot;,&quot;#FFFFFF&quot;,&quot;#FFFFFF&quot;,&quot;#1F2D2B&quot;,&quot;#35CEBA&quot;,&quot;#F8FFAE&quot;,&quot;#72EFDD&quot;,&quot;#64DFDF&quot;,&quot;#56CFE1&quot;,&quot;#48BFE3&quot;,&quot;#000D10&quot;,&quot;#00252E&quot;],&quot;scene&quot;:&quot;normal&quot;,&quot;group&quot;:&quot;group_1&quot;,&quot;cover_id&quot;:&quot;utMgzedxVVCe&quot;,&quot;end_id&quot;:&quot;ycFs6UekBcas&quot;,&quot;catalog_id&quot;:&quot;JAVMpQtdbjdk&quot;,&quot;chapter_id&quot;:&quot;xRZrHkEJENff&quot;,&quot;content_ids&quot;:[],&quot;picture_url&quot;:&quot;&quot;,&quot;isuse&quot;:true,&quot;theme_colors&quot;:[],&quot;company&quot;:&quot;&quot;,&quot;logo_left&quot;:false,&quot;logoLight&quot;:&quot;&quot;,&quot;logoDark&quot;:&quot;&quot;,&quot;school&quot;:&quot;&quot;,&quot;isCollect&quot;:false,&quot;data_id&quot;:&quot;827995bfb84ac8fb69634e8bb79c1781&quot;,&quot;userName&quot;:&quot;\u5C0F\u884C\u661F\u63A2\u9669\u5BB66178&quot;,&quot;authorName&quot;:&quot;&quot;}"/>
  <p:tag name="TAG_PRESENTATION_SCENE" val="normal"/>
  <p:tag name="YOO_PPT_THEMETITLE" val="论文阅读分享"/>
  <p:tag name="YOO_PPT_THEMEWORD" val="论文阅读分享"/>
  <p:tag name="TAG_PRESENTATION_STYLE" val="中国风"/>
  <p:tag name="YOO_CHATPPT" val="1"/>
  <p:tag name="TAG_CHATPAGE_CATLOG_NUM" val="7"/>
  <p:tag name="commondata" val="eyJoZGlkIjoiMzEwNTM5NzYwMDRjMzkwZTVkZjY2ODkwMGIxNGU0OTUifQ=="/>
</p:tagLst>
</file>

<file path=ppt/tags/tag18.xml><?xml version="1.0" encoding="utf-8"?>
<p:tagLst xmlns:p="http://schemas.openxmlformats.org/presentationml/2006/main">
  <p:tag name="YOO_CHATSHAPE_TYPE" val="YOO_CHATSHAPE_TITLE"/>
  <p:tag name="TAG_CONTENT_DIAGRAM_INDEX" val="3540fb6f74374379b32515c78c030821"/>
</p:tagLst>
</file>

<file path=ppt/tags/tag19.xml><?xml version="1.0" encoding="utf-8"?>
<p:tagLst xmlns:p="http://schemas.openxmlformats.org/presentationml/2006/main">
  <p:tag name="YOO_CHATSHAPE_TYPE" val="YOO_CHATSHAPE_CONTENT"/>
  <p:tag name="TAG_CONTENT_DIAGRAM_INDEX" val="3540fb6f74374379b32515c78c030821"/>
</p:tagLst>
</file>

<file path=ppt/tags/tag2.xml><?xml version="1.0" encoding="utf-8"?>
<p:tagLst xmlns:p="http://schemas.openxmlformats.org/presentationml/2006/main">
  <p:tag name="YOO_CHATSHAPE_TYPE" val="YOO_CHATSHAPE_TITLE"/>
</p:tagLst>
</file>

<file path=ppt/tags/tag20.xml><?xml version="1.0" encoding="utf-8"?>
<p:tagLst xmlns:p="http://schemas.openxmlformats.org/presentationml/2006/main">
  <p:tag name="TAG_CHATSHAPE_IMAGE_FILE" val="C:\Users\86150\AppData\Roaming\BIYOO\temp\b6133b5a60be4dcf84867965cb9bb110.cc0"/>
  <p:tag name="TAG_CHATSHAPE_IMAGE_URL" val="http://image.yoojober.com/motion/resource-photo/ori/823/823e1fcda720d8a44c2ee6cb05659f98.jpg-chatppt.cc0"/>
  <p:tag name="YOO_CHATSHAPE_TYPE" val="YOO_CHATSHAPE_IMAGE"/>
  <p:tag name="TAG_CONTENT_DIAGRAM_INDEX" val="3540fb6f74374379b32515c78c030821"/>
  <p:tag name="TAG_CONTENT_SUBINDEX" val="3"/>
</p:tagLst>
</file>

<file path=ppt/tags/tag21.xml><?xml version="1.0" encoding="utf-8"?>
<p:tagLst xmlns:p="http://schemas.openxmlformats.org/presentationml/2006/main">
  <p:tag name="KSO_WM_UNIT_TEXT_FILL_FORE_SCHEMECOLOR_INDEX" val="7"/>
  <p:tag name="KSO_WM_UNIT_TEXT_FILL_TYPE" val="1"/>
  <p:tag name="KSO_WM_BEAUTIFY_FLAG" val=""/>
  <p:tag name="YOO_CHATSHAPE_TYPE" val="YOO_CHATSHAPE_PAGEDECORATE"/>
  <p:tag name="TAG_CONTENT_DIAGRAM_INDEX" val="3540fb6f74374379b32515c78c030821"/>
</p:tagLst>
</file>

<file path=ppt/tags/tag22.xml><?xml version="1.0" encoding="utf-8"?>
<p:tagLst xmlns:p="http://schemas.openxmlformats.org/presentationml/2006/main">
  <p:tag name="YOO_CHATSHAPE_TYPE" val="YOO_CHATSHAPE_TITLE_ICON"/>
</p:tagLst>
</file>

<file path=ppt/tags/tag23.xml><?xml version="1.0" encoding="utf-8"?>
<p:tagLst xmlns:p="http://schemas.openxmlformats.org/presentationml/2006/main">
  <p:tag name="TAG_CONTENT_TYPE" val="1标题1内容3图"/>
  <p:tag name="YOO_CHATPAGE_TYPE" val="YOO_CHATPAGE_CONTENT"/>
  <p:tag name="YOO_CHATPPT_CONTENT" val="1"/>
  <p:tag name="YOO_CHATPAGE_CATLOG" val="背景介绍"/>
  <p:tag name="AIGCCREATORID" val="AIGC生成内容仅供参考-2024/8/9 19:22:02 -1440112"/>
</p:tagLst>
</file>

<file path=ppt/tags/tag24.xml><?xml version="1.0" encoding="utf-8"?>
<p:tagLst xmlns:p="http://schemas.openxmlformats.org/presentationml/2006/main">
  <p:tag name="YOO_CHATSHAPE_TYPE" val="NormalSp"/>
  <p:tag name="TAG_CONTENT_DIAGRAM_INDEX" val="3540fb6f74374379b32515c78c030821"/>
</p:tagLst>
</file>

<file path=ppt/tags/tag25.xml><?xml version="1.0" encoding="utf-8"?>
<p:tagLst xmlns:p="http://schemas.openxmlformats.org/presentationml/2006/main">
  <p:tag name="YOO_CHATSHAPE_TYPE" val="YOO_CHATSHAPE_PAGEDECORATE"/>
  <p:tag name="TAG_CONTENT_DIAGRAM_INDEX" val="3540fb6f74374379b32515c78c030821"/>
</p:tagLst>
</file>

<file path=ppt/tags/tag26.xml><?xml version="1.0" encoding="utf-8"?>
<p:tagLst xmlns:p="http://schemas.openxmlformats.org/presentationml/2006/main">
  <p:tag name="YOO_CHATSHAPE_TYPE" val="YOO_CHATSHAPE_TITLE"/>
  <p:tag name="TAG_CONTENT_DIAGRAM_INDEX" val="3540fb6f74374379b32515c78c030821"/>
</p:tagLst>
</file>

<file path=ppt/tags/tag27.xml><?xml version="1.0" encoding="utf-8"?>
<p:tagLst xmlns:p="http://schemas.openxmlformats.org/presentationml/2006/main">
  <p:tag name="YOO_CHATSHAPE_TYPE" val="YOO_CHATSHAPE_CONTENT"/>
  <p:tag name="TAG_CONTENT_DIAGRAM_INDEX" val="3540fb6f74374379b32515c78c030821"/>
</p:tagLst>
</file>

<file path=ppt/tags/tag28.xml><?xml version="1.0" encoding="utf-8"?>
<p:tagLst xmlns:p="http://schemas.openxmlformats.org/presentationml/2006/main">
  <p:tag name="TAG_CHATSHAPE_IMAGE_FILE" val="C:\Users\86150\AppData\Roaming\BIYOO\temp\b6133b5a60be4dcf84867965cb9bb110.cc0"/>
  <p:tag name="TAG_CHATSHAPE_IMAGE_URL" val="http://image.yoojober.com/motion/resource-photo/ori/823/823e1fcda720d8a44c2ee6cb05659f98.jpg-chatppt.cc0"/>
  <p:tag name="YOO_CHATSHAPE_TYPE" val="YOO_CHATSHAPE_IMAGE"/>
  <p:tag name="TAG_CONTENT_DIAGRAM_INDEX" val="3540fb6f74374379b32515c78c030821"/>
  <p:tag name="TAG_CONTENT_SUBINDEX" val="3"/>
</p:tagLst>
</file>

<file path=ppt/tags/tag29.xml><?xml version="1.0" encoding="utf-8"?>
<p:tagLst xmlns:p="http://schemas.openxmlformats.org/presentationml/2006/main">
  <p:tag name="KSO_WM_UNIT_TEXT_FILL_FORE_SCHEMECOLOR_INDEX" val="7"/>
  <p:tag name="KSO_WM_UNIT_TEXT_FILL_TYPE" val="1"/>
  <p:tag name="KSO_WM_BEAUTIFY_FLAG" val=""/>
  <p:tag name="YOO_CHATSHAPE_TYPE" val="YOO_CHATSHAPE_PAGEDECORATE"/>
  <p:tag name="TAG_CONTENT_DIAGRAM_INDEX" val="3540fb6f74374379b32515c78c030821"/>
</p:tagLst>
</file>

<file path=ppt/tags/tag3.xml><?xml version="1.0" encoding="utf-8"?>
<p:tagLst xmlns:p="http://schemas.openxmlformats.org/presentationml/2006/main">
  <p:tag name="YOO_CHATSHAPE_TYPE" val="YOO_CHATSHAPE_AUTHOR"/>
  <p:tag name="YOO_CHATSHAPE_AUTHOR" val="小行星探险家6178"/>
  <p:tag name="YOO_CHATSHAPE_AUTHOR_NICK" val="小行星探险家6178"/>
</p:tagLst>
</file>

<file path=ppt/tags/tag30.xml><?xml version="1.0" encoding="utf-8"?>
<p:tagLst xmlns:p="http://schemas.openxmlformats.org/presentationml/2006/main">
  <p:tag name="YOO_CHATSHAPE_TYPE" val="YOO_CHATSHAPE_TITLE_ICON"/>
</p:tagLst>
</file>

<file path=ppt/tags/tag31.xml><?xml version="1.0" encoding="utf-8"?>
<p:tagLst xmlns:p="http://schemas.openxmlformats.org/presentationml/2006/main">
  <p:tag name="TAG_CONTENT_TYPE" val="1标题1内容3图"/>
  <p:tag name="YOO_CHATPAGE_TYPE" val="YOO_CHATPAGE_CONTENT"/>
  <p:tag name="YOO_CHATPPT_CONTENT" val="1"/>
  <p:tag name="YOO_CHATPAGE_CATLOG" val="背景介绍"/>
  <p:tag name="AIGCCREATORID" val="AIGC生成内容仅供参考-2024/8/9 19:22:02 -1440112"/>
</p:tagLst>
</file>

<file path=ppt/tags/tag32.xml><?xml version="1.0" encoding="utf-8"?>
<p:tagLst xmlns:p="http://schemas.openxmlformats.org/presentationml/2006/main">
  <p:tag name="YOO_CHATSHAPE_TYPE" val="NormalSp"/>
  <p:tag name="TAG_CONTENT_DIAGRAM_INDEX" val="6ecddf3f642f40d7a24724f49f4ac732"/>
</p:tagLst>
</file>

<file path=ppt/tags/tag33.xml><?xml version="1.0" encoding="utf-8"?>
<p:tagLst xmlns:p="http://schemas.openxmlformats.org/presentationml/2006/main">
  <p:tag name="YOO_CHATSHAPE_TYPE" val="NormalSp"/>
  <p:tag name="TAG_CONTENT_DIAGRAM_INDEX" val="6ecddf3f642f40d7a24724f49f4ac732"/>
</p:tagLst>
</file>

<file path=ppt/tags/tag34.xml><?xml version="1.0" encoding="utf-8"?>
<p:tagLst xmlns:p="http://schemas.openxmlformats.org/presentationml/2006/main">
  <p:tag name="YOO_CHATSHAPE_TYPE" val="YOO_CHATSHAPE_TITLE"/>
  <p:tag name="TAG_CONTENT_DIAGRAM_INDEX" val="6ecddf3f642f40d7a24724f49f4ac732"/>
</p:tagLst>
</file>

<file path=ppt/tags/tag35.xml><?xml version="1.0" encoding="utf-8"?>
<p:tagLst xmlns:p="http://schemas.openxmlformats.org/presentationml/2006/main">
  <p:tag name="YOO_CHATSHAPE_TYPE" val="YOO_CHATSHAPE_CONTENT"/>
  <p:tag name="TAG_CONTENT_DIAGRAM_INDEX" val="6ecddf3f642f40d7a24724f49f4ac732"/>
</p:tagLst>
</file>

<file path=ppt/tags/tag36.xml><?xml version="1.0" encoding="utf-8"?>
<p:tagLst xmlns:p="http://schemas.openxmlformats.org/presentationml/2006/main">
  <p:tag name="YOO_CHATSHAPE_TYPE" val="YOO_CHATSHAPE_TITLE_ICON"/>
</p:tagLst>
</file>

<file path=ppt/tags/tag37.xml><?xml version="1.0" encoding="utf-8"?>
<p:tagLst xmlns:p="http://schemas.openxmlformats.org/presentationml/2006/main">
  <p:tag name="TAG_CONTENT_TYPE" val="1标题1内容0图"/>
  <p:tag name="YOO_CHATPAGE_TYPE" val="YOO_CHATPAGE_CONTENT"/>
  <p:tag name="YOO_CHATPPT_CONTENT" val="1"/>
  <p:tag name="YOO_CHATPAGE_CATLOG" val="论文动机"/>
  <p:tag name="AIGCCREATORID" val="AIGC生成内容仅供参考-2024/8/9 19:22:02 -1440112"/>
</p:tagLst>
</file>

<file path=ppt/tags/tag38.xml><?xml version="1.0" encoding="utf-8"?>
<p:tagLst xmlns:p="http://schemas.openxmlformats.org/presentationml/2006/main">
  <p:tag name="YOO_CHATSHAPE_TYPE" val="NormalSp"/>
  <p:tag name="TAG_CONTENT_DIAGRAM_INDEX" val="6ecddf3f642f40d7a24724f49f4ac732"/>
</p:tagLst>
</file>

<file path=ppt/tags/tag39.xml><?xml version="1.0" encoding="utf-8"?>
<p:tagLst xmlns:p="http://schemas.openxmlformats.org/presentationml/2006/main">
  <p:tag name="YOO_CHATSHAPE_TYPE" val="NormalSp"/>
  <p:tag name="TAG_CONTENT_DIAGRAM_INDEX" val="6ecddf3f642f40d7a24724f49f4ac732"/>
</p:tagLst>
</file>

<file path=ppt/tags/tag4.xml><?xml version="1.0" encoding="utf-8"?>
<p:tagLst xmlns:p="http://schemas.openxmlformats.org/presentationml/2006/main">
  <p:tag name="YOO_CHATSHAPE_TYPE" val="YOO_CHATSHAPE_DATE"/>
  <p:tag name="YOO_CHATSHAPE_DATE" val="2024/8/9"/>
</p:tagLst>
</file>

<file path=ppt/tags/tag40.xml><?xml version="1.0" encoding="utf-8"?>
<p:tagLst xmlns:p="http://schemas.openxmlformats.org/presentationml/2006/main">
  <p:tag name="YOO_CHATSHAPE_TYPE" val="YOO_CHATSHAPE_TITLE"/>
  <p:tag name="TAG_CONTENT_DIAGRAM_INDEX" val="6ecddf3f642f40d7a24724f49f4ac732"/>
</p:tagLst>
</file>

<file path=ppt/tags/tag41.xml><?xml version="1.0" encoding="utf-8"?>
<p:tagLst xmlns:p="http://schemas.openxmlformats.org/presentationml/2006/main">
  <p:tag name="YOO_CHATSHAPE_TYPE" val="YOO_CHATSHAPE_CONTENT"/>
  <p:tag name="TAG_CONTENT_DIAGRAM_INDEX" val="6ecddf3f642f40d7a24724f49f4ac732"/>
</p:tagLst>
</file>

<file path=ppt/tags/tag42.xml><?xml version="1.0" encoding="utf-8"?>
<p:tagLst xmlns:p="http://schemas.openxmlformats.org/presentationml/2006/main">
  <p:tag name="YOO_CHATSHAPE_TYPE" val="YOO_CHATSHAPE_TITLE_ICON"/>
</p:tagLst>
</file>

<file path=ppt/tags/tag43.xml><?xml version="1.0" encoding="utf-8"?>
<p:tagLst xmlns:p="http://schemas.openxmlformats.org/presentationml/2006/main">
  <p:tag name="TAG_CONTENT_TYPE" val="1标题1内容0图"/>
  <p:tag name="YOO_CHATPAGE_TYPE" val="YOO_CHATPAGE_CONTENT"/>
  <p:tag name="YOO_CHATPPT_CONTENT" val="1"/>
  <p:tag name="YOO_CHATPAGE_CATLOG" val="论文动机"/>
  <p:tag name="AIGCCREATORID" val="AIGC生成内容仅供参考-2024/8/9 19:22:02 -1440112"/>
</p:tagLst>
</file>

<file path=ppt/tags/tag44.xml><?xml version="1.0" encoding="utf-8"?>
<p:tagLst xmlns:p="http://schemas.openxmlformats.org/presentationml/2006/main">
  <p:tag name="YOO_CHATSHAPE_TYPE" val="NormalSp"/>
  <p:tag name="TAG_CONTENT_DIAGRAM_INDEX" val="6ecddf3f642f40d7a24724f49f4ac732"/>
</p:tagLst>
</file>

<file path=ppt/tags/tag45.xml><?xml version="1.0" encoding="utf-8"?>
<p:tagLst xmlns:p="http://schemas.openxmlformats.org/presentationml/2006/main">
  <p:tag name="YOO_CHATSHAPE_TYPE" val="NormalSp"/>
  <p:tag name="TAG_CONTENT_DIAGRAM_INDEX" val="6ecddf3f642f40d7a24724f49f4ac732"/>
</p:tagLst>
</file>

<file path=ppt/tags/tag46.xml><?xml version="1.0" encoding="utf-8"?>
<p:tagLst xmlns:p="http://schemas.openxmlformats.org/presentationml/2006/main">
  <p:tag name="YOO_CHATSHAPE_TYPE" val="YOO_CHATSHAPE_TITLE"/>
  <p:tag name="TAG_CONTENT_DIAGRAM_INDEX" val="6ecddf3f642f40d7a24724f49f4ac732"/>
</p:tagLst>
</file>

<file path=ppt/tags/tag47.xml><?xml version="1.0" encoding="utf-8"?>
<p:tagLst xmlns:p="http://schemas.openxmlformats.org/presentationml/2006/main">
  <p:tag name="YOO_CHATSHAPE_TYPE" val="YOO_CHATSHAPE_CONTENT"/>
  <p:tag name="TAG_CONTENT_DIAGRAM_INDEX" val="6ecddf3f642f40d7a24724f49f4ac732"/>
</p:tagLst>
</file>

<file path=ppt/tags/tag48.xml><?xml version="1.0" encoding="utf-8"?>
<p:tagLst xmlns:p="http://schemas.openxmlformats.org/presentationml/2006/main">
  <p:tag name="YOO_CHATSHAPE_TYPE" val="YOO_CHATSHAPE_TITLE_ICON"/>
</p:tagLst>
</file>

<file path=ppt/tags/tag49.xml><?xml version="1.0" encoding="utf-8"?>
<p:tagLst xmlns:p="http://schemas.openxmlformats.org/presentationml/2006/main">
  <p:tag name="TAG_CONTENT_TYPE" val="1标题1内容0图"/>
  <p:tag name="YOO_CHATPAGE_TYPE" val="YOO_CHATPAGE_CONTENT"/>
  <p:tag name="YOO_CHATPPT_CONTENT" val="1"/>
  <p:tag name="YOO_CHATPAGE_CATLOG" val="论文动机"/>
  <p:tag name="AIGCCREATORID" val="AIGC生成内容仅供参考-2024/8/9 19:22:02 -1440112"/>
</p:tagLst>
</file>

<file path=ppt/tags/tag5.xml><?xml version="1.0" encoding="utf-8"?>
<p:tagLst xmlns:p="http://schemas.openxmlformats.org/presentationml/2006/main">
  <p:tag name="YOO_CHATPAGE_TYPE" val="YOO_CHATPAGE_COVER"/>
  <p:tag name="AIGCCREATORID" val="AIGC生成内容仅供参考-2024/8/9 19:22:02 -1440112"/>
</p:tagLst>
</file>

<file path=ppt/tags/tag50.xml><?xml version="1.0" encoding="utf-8"?>
<p:tagLst xmlns:p="http://schemas.openxmlformats.org/presentationml/2006/main">
  <p:tag name="YOO_CHATSHAPE_TYPE" val="NormalSp"/>
  <p:tag name="TAG_CONTENT_DIAGRAM_INDEX" val="6ecddf3f642f40d7a24724f49f4ac732"/>
</p:tagLst>
</file>

<file path=ppt/tags/tag51.xml><?xml version="1.0" encoding="utf-8"?>
<p:tagLst xmlns:p="http://schemas.openxmlformats.org/presentationml/2006/main">
  <p:tag name="YOO_CHATSHAPE_TYPE" val="NormalSp"/>
  <p:tag name="TAG_CONTENT_DIAGRAM_INDEX" val="6ecddf3f642f40d7a24724f49f4ac732"/>
</p:tagLst>
</file>

<file path=ppt/tags/tag52.xml><?xml version="1.0" encoding="utf-8"?>
<p:tagLst xmlns:p="http://schemas.openxmlformats.org/presentationml/2006/main">
  <p:tag name="YOO_CHATSHAPE_TYPE" val="YOO_CHATSHAPE_TITLE"/>
  <p:tag name="TAG_CONTENT_DIAGRAM_INDEX" val="6ecddf3f642f40d7a24724f49f4ac732"/>
</p:tagLst>
</file>

<file path=ppt/tags/tag53.xml><?xml version="1.0" encoding="utf-8"?>
<p:tagLst xmlns:p="http://schemas.openxmlformats.org/presentationml/2006/main">
  <p:tag name="YOO_CHATSHAPE_TYPE" val="YOO_CHATSHAPE_CONTENT"/>
  <p:tag name="TAG_CONTENT_DIAGRAM_INDEX" val="6ecddf3f642f40d7a24724f49f4ac732"/>
</p:tagLst>
</file>

<file path=ppt/tags/tag54.xml><?xml version="1.0" encoding="utf-8"?>
<p:tagLst xmlns:p="http://schemas.openxmlformats.org/presentationml/2006/main">
  <p:tag name="YOO_CHATSHAPE_TYPE" val="YOO_CHATSHAPE_TITLE_ICON"/>
</p:tagLst>
</file>

<file path=ppt/tags/tag55.xml><?xml version="1.0" encoding="utf-8"?>
<p:tagLst xmlns:p="http://schemas.openxmlformats.org/presentationml/2006/main">
  <p:tag name="TAG_CONTENT_TYPE" val="1标题1内容0图"/>
  <p:tag name="YOO_CHATPAGE_TYPE" val="YOO_CHATPAGE_CONTENT"/>
  <p:tag name="YOO_CHATPPT_CONTENT" val="1"/>
  <p:tag name="YOO_CHATPAGE_CATLOG" val="论文动机"/>
  <p:tag name="AIGCCREATORID" val="AIGC生成内容仅供参考-2024/8/9 19:22:02 -1440112"/>
</p:tagLst>
</file>

<file path=ppt/tags/tag56.xml><?xml version="1.0" encoding="utf-8"?>
<p:tagLst xmlns:p="http://schemas.openxmlformats.org/presentationml/2006/main">
  <p:tag name="YOO_CHATSHAPE_TYPE" val="NormalSp"/>
  <p:tag name="TAG_CONTENT_DIAGRAM_INDEX" val="6ecddf3f642f40d7a24724f49f4ac732"/>
</p:tagLst>
</file>

<file path=ppt/tags/tag57.xml><?xml version="1.0" encoding="utf-8"?>
<p:tagLst xmlns:p="http://schemas.openxmlformats.org/presentationml/2006/main">
  <p:tag name="YOO_CHATSHAPE_TYPE" val="NormalSp"/>
  <p:tag name="TAG_CONTENT_DIAGRAM_INDEX" val="6ecddf3f642f40d7a24724f49f4ac732"/>
</p:tagLst>
</file>

<file path=ppt/tags/tag58.xml><?xml version="1.0" encoding="utf-8"?>
<p:tagLst xmlns:p="http://schemas.openxmlformats.org/presentationml/2006/main">
  <p:tag name="YOO_CHATSHAPE_TYPE" val="YOO_CHATSHAPE_TITLE"/>
  <p:tag name="TAG_CONTENT_DIAGRAM_INDEX" val="6ecddf3f642f40d7a24724f49f4ac732"/>
</p:tagLst>
</file>

<file path=ppt/tags/tag59.xml><?xml version="1.0" encoding="utf-8"?>
<p:tagLst xmlns:p="http://schemas.openxmlformats.org/presentationml/2006/main">
  <p:tag name="YOO_CHATSHAPE_TYPE" val="YOO_CHATSHAPE_CONTENT"/>
  <p:tag name="TAG_CONTENT_DIAGRAM_INDEX" val="6ecddf3f642f40d7a24724f49f4ac732"/>
</p:tagLst>
</file>

<file path=ppt/tags/tag6.xml><?xml version="1.0" encoding="utf-8"?>
<p:tagLst xmlns:p="http://schemas.openxmlformats.org/presentationml/2006/main">
  <p:tag name="YOO_CHATSHAPE_TYPE" val="NormalSp"/>
  <p:tag name="TAG_CONTENT_DIAGRAM_INDEX" val="3540fb6f74374379b32515c78c030821"/>
</p:tagLst>
</file>

<file path=ppt/tags/tag60.xml><?xml version="1.0" encoding="utf-8"?>
<p:tagLst xmlns:p="http://schemas.openxmlformats.org/presentationml/2006/main">
  <p:tag name="YOO_CHATSHAPE_TYPE" val="YOO_CHATSHAPE_TITLE_ICON"/>
</p:tagLst>
</file>

<file path=ppt/tags/tag61.xml><?xml version="1.0" encoding="utf-8"?>
<p:tagLst xmlns:p="http://schemas.openxmlformats.org/presentationml/2006/main">
  <p:tag name="TAG_CONTENT_TYPE" val="1标题1内容0图"/>
  <p:tag name="YOO_CHATPAGE_TYPE" val="YOO_CHATPAGE_CONTENT"/>
  <p:tag name="YOO_CHATPPT_CONTENT" val="1"/>
  <p:tag name="YOO_CHATPAGE_CATLOG" val="论文动机"/>
  <p:tag name="AIGCCREATORID" val="AIGC生成内容仅供参考-2024/8/9 19:22:02 -1440112"/>
</p:tagLst>
</file>

<file path=ppt/tags/tag62.xml><?xml version="1.0" encoding="utf-8"?>
<p:tagLst xmlns:p="http://schemas.openxmlformats.org/presentationml/2006/main">
  <p:tag name="YOO_CHATSHAPE_TYPE" val="NormalSp"/>
  <p:tag name="TAG_CONTENT_DIAGRAM_INDEX" val="6ecddf3f642f40d7a24724f49f4ac732"/>
</p:tagLst>
</file>

<file path=ppt/tags/tag63.xml><?xml version="1.0" encoding="utf-8"?>
<p:tagLst xmlns:p="http://schemas.openxmlformats.org/presentationml/2006/main">
  <p:tag name="YOO_CHATSHAPE_TYPE" val="NormalSp"/>
  <p:tag name="TAG_CONTENT_DIAGRAM_INDEX" val="6ecddf3f642f40d7a24724f49f4ac732"/>
</p:tagLst>
</file>

<file path=ppt/tags/tag64.xml><?xml version="1.0" encoding="utf-8"?>
<p:tagLst xmlns:p="http://schemas.openxmlformats.org/presentationml/2006/main">
  <p:tag name="YOO_CHATSHAPE_TYPE" val="YOO_CHATSHAPE_TITLE"/>
  <p:tag name="TAG_CONTENT_DIAGRAM_INDEX" val="6ecddf3f642f40d7a24724f49f4ac732"/>
</p:tagLst>
</file>

<file path=ppt/tags/tag65.xml><?xml version="1.0" encoding="utf-8"?>
<p:tagLst xmlns:p="http://schemas.openxmlformats.org/presentationml/2006/main">
  <p:tag name="YOO_CHATSHAPE_TYPE" val="YOO_CHATSHAPE_CONTENT"/>
  <p:tag name="TAG_CONTENT_DIAGRAM_INDEX" val="6ecddf3f642f40d7a24724f49f4ac732"/>
</p:tagLst>
</file>

<file path=ppt/tags/tag66.xml><?xml version="1.0" encoding="utf-8"?>
<p:tagLst xmlns:p="http://schemas.openxmlformats.org/presentationml/2006/main">
  <p:tag name="YOO_CHATSHAPE_TYPE" val="YOO_CHATSHAPE_TITLE_ICON"/>
</p:tagLst>
</file>

<file path=ppt/tags/tag67.xml><?xml version="1.0" encoding="utf-8"?>
<p:tagLst xmlns:p="http://schemas.openxmlformats.org/presentationml/2006/main">
  <p:tag name="TAG_CONTENT_TYPE" val="1标题1内容0图"/>
  <p:tag name="YOO_CHATPAGE_TYPE" val="YOO_CHATPAGE_CONTENT"/>
  <p:tag name="YOO_CHATPPT_CONTENT" val="1"/>
  <p:tag name="YOO_CHATPAGE_CATLOG" val="论文动机"/>
  <p:tag name="AIGCCREATORID" val="AIGC生成内容仅供参考-2024/8/9 19:22:02 -1440112"/>
</p:tagLst>
</file>

<file path=ppt/tags/tag68.xml><?xml version="1.0" encoding="utf-8"?>
<p:tagLst xmlns:p="http://schemas.openxmlformats.org/presentationml/2006/main">
  <p:tag name="YOO_CHATSHAPE_TYPE" val="NormalSp"/>
  <p:tag name="TAG_CONTENT_DIAGRAM_INDEX" val="6ecddf3f642f40d7a24724f49f4ac732"/>
</p:tagLst>
</file>

<file path=ppt/tags/tag69.xml><?xml version="1.0" encoding="utf-8"?>
<p:tagLst xmlns:p="http://schemas.openxmlformats.org/presentationml/2006/main">
  <p:tag name="YOO_CHATSHAPE_TYPE" val="NormalSp"/>
  <p:tag name="TAG_CONTENT_DIAGRAM_INDEX" val="6ecddf3f642f40d7a24724f49f4ac732"/>
</p:tagLst>
</file>

<file path=ppt/tags/tag7.xml><?xml version="1.0" encoding="utf-8"?>
<p:tagLst xmlns:p="http://schemas.openxmlformats.org/presentationml/2006/main">
  <p:tag name="YOO_CHATSHAPE_TYPE" val="YOO_CHATSHAPE_PAGEDECORATE"/>
  <p:tag name="TAG_CONTENT_DIAGRAM_INDEX" val="3540fb6f74374379b32515c78c030821"/>
</p:tagLst>
</file>

<file path=ppt/tags/tag70.xml><?xml version="1.0" encoding="utf-8"?>
<p:tagLst xmlns:p="http://schemas.openxmlformats.org/presentationml/2006/main">
  <p:tag name="YOO_CHATSHAPE_TYPE" val="YOO_CHATSHAPE_TITLE"/>
  <p:tag name="TAG_CONTENT_DIAGRAM_INDEX" val="6ecddf3f642f40d7a24724f49f4ac732"/>
</p:tagLst>
</file>

<file path=ppt/tags/tag71.xml><?xml version="1.0" encoding="utf-8"?>
<p:tagLst xmlns:p="http://schemas.openxmlformats.org/presentationml/2006/main">
  <p:tag name="YOO_CHATSHAPE_TYPE" val="YOO_CHATSHAPE_CONTENT"/>
  <p:tag name="TAG_CONTENT_DIAGRAM_INDEX" val="6ecddf3f642f40d7a24724f49f4ac732"/>
</p:tagLst>
</file>

<file path=ppt/tags/tag72.xml><?xml version="1.0" encoding="utf-8"?>
<p:tagLst xmlns:p="http://schemas.openxmlformats.org/presentationml/2006/main">
  <p:tag name="YOO_CHATSHAPE_TYPE" val="YOO_CHATSHAPE_TITLE_ICON"/>
</p:tagLst>
</file>

<file path=ppt/tags/tag73.xml><?xml version="1.0" encoding="utf-8"?>
<p:tagLst xmlns:p="http://schemas.openxmlformats.org/presentationml/2006/main">
  <p:tag name="TAG_CONTENT_TYPE" val="1标题1内容0图"/>
  <p:tag name="YOO_CHATPAGE_TYPE" val="YOO_CHATPAGE_CONTENT"/>
  <p:tag name="YOO_CHATPPT_CONTENT" val="1"/>
  <p:tag name="YOO_CHATPAGE_CATLOG" val="论文动机"/>
  <p:tag name="AIGCCREATORID" val="AIGC生成内容仅供参考-2024/8/9 19:22:02 -1440112"/>
</p:tagLst>
</file>

<file path=ppt/tags/tag74.xml><?xml version="1.0" encoding="utf-8"?>
<p:tagLst xmlns:p="http://schemas.openxmlformats.org/presentationml/2006/main">
  <p:tag name="YOO_CHATSHAPE_TYPE" val="NormalSp"/>
  <p:tag name="TAG_CONTENT_DIAGRAM_INDEX" val="6ecddf3f642f40d7a24724f49f4ac732"/>
</p:tagLst>
</file>

<file path=ppt/tags/tag75.xml><?xml version="1.0" encoding="utf-8"?>
<p:tagLst xmlns:p="http://schemas.openxmlformats.org/presentationml/2006/main">
  <p:tag name="YOO_CHATSHAPE_TYPE" val="NormalSp"/>
  <p:tag name="TAG_CONTENT_DIAGRAM_INDEX" val="6ecddf3f642f40d7a24724f49f4ac732"/>
</p:tagLst>
</file>

<file path=ppt/tags/tag76.xml><?xml version="1.0" encoding="utf-8"?>
<p:tagLst xmlns:p="http://schemas.openxmlformats.org/presentationml/2006/main">
  <p:tag name="YOO_CHATSHAPE_TYPE" val="YOO_CHATSHAPE_TITLE"/>
  <p:tag name="TAG_CONTENT_DIAGRAM_INDEX" val="6ecddf3f642f40d7a24724f49f4ac732"/>
</p:tagLst>
</file>

<file path=ppt/tags/tag77.xml><?xml version="1.0" encoding="utf-8"?>
<p:tagLst xmlns:p="http://schemas.openxmlformats.org/presentationml/2006/main">
  <p:tag name="YOO_CHATSHAPE_TYPE" val="YOO_CHATSHAPE_CONTENT"/>
  <p:tag name="TAG_CONTENT_DIAGRAM_INDEX" val="6ecddf3f642f40d7a24724f49f4ac732"/>
</p:tagLst>
</file>

<file path=ppt/tags/tag78.xml><?xml version="1.0" encoding="utf-8"?>
<p:tagLst xmlns:p="http://schemas.openxmlformats.org/presentationml/2006/main">
  <p:tag name="YOO_CHATSHAPE_TYPE" val="YOO_CHATSHAPE_TITLE_ICON"/>
</p:tagLst>
</file>

<file path=ppt/tags/tag79.xml><?xml version="1.0" encoding="utf-8"?>
<p:tagLst xmlns:p="http://schemas.openxmlformats.org/presentationml/2006/main">
  <p:tag name="TAG_CONTENT_TYPE" val="1标题1内容0图"/>
  <p:tag name="YOO_CHATPAGE_TYPE" val="YOO_CHATPAGE_CONTENT"/>
  <p:tag name="YOO_CHATPPT_CONTENT" val="1"/>
  <p:tag name="YOO_CHATPAGE_CATLOG" val="论文动机"/>
  <p:tag name="AIGCCREATORID" val="AIGC生成内容仅供参考-2024/8/9 19:22:02 -1440112"/>
</p:tagLst>
</file>

<file path=ppt/tags/tag8.xml><?xml version="1.0" encoding="utf-8"?>
<p:tagLst xmlns:p="http://schemas.openxmlformats.org/presentationml/2006/main">
  <p:tag name="YOO_CHATSHAPE_TYPE" val="YOO_CHATSHAPE_TITLE"/>
  <p:tag name="TAG_CONTENT_DIAGRAM_INDEX" val="3540fb6f74374379b32515c78c030821"/>
</p:tagLst>
</file>

<file path=ppt/tags/tag80.xml><?xml version="1.0" encoding="utf-8"?>
<p:tagLst xmlns:p="http://schemas.openxmlformats.org/presentationml/2006/main">
  <p:tag name="YOO_CHATSHAPE_TYPE" val="NormalSp"/>
  <p:tag name="TAG_CONTENT_DIAGRAM_INDEX" val="6ecddf3f642f40d7a24724f49f4ac732"/>
</p:tagLst>
</file>

<file path=ppt/tags/tag81.xml><?xml version="1.0" encoding="utf-8"?>
<p:tagLst xmlns:p="http://schemas.openxmlformats.org/presentationml/2006/main">
  <p:tag name="YOO_CHATSHAPE_TYPE" val="NormalSp"/>
  <p:tag name="TAG_CONTENT_DIAGRAM_INDEX" val="6ecddf3f642f40d7a24724f49f4ac732"/>
</p:tagLst>
</file>

<file path=ppt/tags/tag82.xml><?xml version="1.0" encoding="utf-8"?>
<p:tagLst xmlns:p="http://schemas.openxmlformats.org/presentationml/2006/main">
  <p:tag name="YOO_CHATSHAPE_TYPE" val="YOO_CHATSHAPE_TITLE"/>
  <p:tag name="TAG_CONTENT_DIAGRAM_INDEX" val="6ecddf3f642f40d7a24724f49f4ac732"/>
</p:tagLst>
</file>

<file path=ppt/tags/tag83.xml><?xml version="1.0" encoding="utf-8"?>
<p:tagLst xmlns:p="http://schemas.openxmlformats.org/presentationml/2006/main">
  <p:tag name="YOO_CHATSHAPE_TYPE" val="YOO_CHATSHAPE_CONTENT"/>
  <p:tag name="TAG_CONTENT_DIAGRAM_INDEX" val="6ecddf3f642f40d7a24724f49f4ac732"/>
</p:tagLst>
</file>

<file path=ppt/tags/tag84.xml><?xml version="1.0" encoding="utf-8"?>
<p:tagLst xmlns:p="http://schemas.openxmlformats.org/presentationml/2006/main">
  <p:tag name="YOO_CHATSHAPE_TYPE" val="YOO_CHATSHAPE_TITLE_ICON"/>
</p:tagLst>
</file>

<file path=ppt/tags/tag85.xml><?xml version="1.0" encoding="utf-8"?>
<p:tagLst xmlns:p="http://schemas.openxmlformats.org/presentationml/2006/main">
  <p:tag name="TAG_CONTENT_TYPE" val="1标题1内容0图"/>
  <p:tag name="YOO_CHATPAGE_TYPE" val="YOO_CHATPAGE_CONTENT"/>
  <p:tag name="YOO_CHATPPT_CONTENT" val="1"/>
  <p:tag name="YOO_CHATPAGE_CATLOG" val="论文动机"/>
  <p:tag name="AIGCCREATORID" val="AIGC生成内容仅供参考-2024/8/9 19:22:02 -1440112"/>
</p:tagLst>
</file>

<file path=ppt/tags/tag86.xml><?xml version="1.0" encoding="utf-8"?>
<p:tagLst xmlns:p="http://schemas.openxmlformats.org/presentationml/2006/main">
  <p:tag name="YOO_CHATSHAPE_TYPE" val="YOO_CHATSHAPE_CONTENT"/>
  <p:tag name="TAG_CONTENT_DIAGRAM_INDEX" val="9f61ff2433ed438ea0925b647c8e8116"/>
</p:tagLst>
</file>

<file path=ppt/tags/tag87.xml><?xml version="1.0" encoding="utf-8"?>
<p:tagLst xmlns:p="http://schemas.openxmlformats.org/presentationml/2006/main">
  <p:tag name="YOO_CHATSHAPE_TYPE" val="YOO_CHATSHAPE_TITLE"/>
  <p:tag name="TAG_CONTENT_DIAGRAM_INDEX" val="9f61ff2433ed438ea0925b647c8e8116"/>
</p:tagLst>
</file>

<file path=ppt/tags/tag88.xml><?xml version="1.0" encoding="utf-8"?>
<p:tagLst xmlns:p="http://schemas.openxmlformats.org/presentationml/2006/main">
  <p:tag name="YOO_CHATSHAPE_TYPE" val="YOO_CHATSHAPE_TITLE_ICON"/>
</p:tagLst>
</file>

<file path=ppt/tags/tag89.xml><?xml version="1.0" encoding="utf-8"?>
<p:tagLst xmlns:p="http://schemas.openxmlformats.org/presentationml/2006/main">
  <p:tag name="KSO_WM_DIAGRAM_VIRTUALLY_FRAME" val="{&quot;height&quot;:277.49992125984255,&quot;left&quot;:60.530236220472446,&quot;top&quot;:164.10952755905512,&quot;width&quot;:846.4697637795276}"/>
</p:tagLst>
</file>

<file path=ppt/tags/tag9.xml><?xml version="1.0" encoding="utf-8"?>
<p:tagLst xmlns:p="http://schemas.openxmlformats.org/presentationml/2006/main">
  <p:tag name="YOO_CHATSHAPE_TYPE" val="YOO_CHATSHAPE_CONTENT"/>
  <p:tag name="TAG_CONTENT_DIAGRAM_INDEX" val="3540fb6f74374379b32515c78c030821"/>
</p:tagLst>
</file>

<file path=ppt/tags/tag90.xml><?xml version="1.0" encoding="utf-8"?>
<p:tagLst xmlns:p="http://schemas.openxmlformats.org/presentationml/2006/main">
  <p:tag name="KSO_WM_DIAGRAM_VIRTUALLY_FRAME" val="{&quot;height&quot;:277.49992125984255,&quot;left&quot;:60.530236220472446,&quot;top&quot;:164.10952755905512,&quot;width&quot;:846.4697637795276}"/>
</p:tagLst>
</file>

<file path=ppt/tags/tag91.xml><?xml version="1.0" encoding="utf-8"?>
<p:tagLst xmlns:p="http://schemas.openxmlformats.org/presentationml/2006/main">
  <p:tag name="KSO_WM_DIAGRAM_VIRTUALLY_FRAME" val="{&quot;height&quot;:277.49992125984255,&quot;left&quot;:60.530236220472446,&quot;top&quot;:164.10952755905512,&quot;width&quot;:846.4697637795276}"/>
</p:tagLst>
</file>

<file path=ppt/tags/tag92.xml><?xml version="1.0" encoding="utf-8"?>
<p:tagLst xmlns:p="http://schemas.openxmlformats.org/presentationml/2006/main">
  <p:tag name="KSO_WM_DIAGRAM_VIRTUALLY_FRAME" val="{&quot;height&quot;:277.49992125984255,&quot;left&quot;:60.530236220472446,&quot;top&quot;:164.10952755905512,&quot;width&quot;:846.4697637795276}"/>
</p:tagLst>
</file>

<file path=ppt/tags/tag93.xml><?xml version="1.0" encoding="utf-8"?>
<p:tagLst xmlns:p="http://schemas.openxmlformats.org/presentationml/2006/main">
  <p:tag name="KSO_WM_DIAGRAM_VIRTUALLY_FRAME" val="{&quot;height&quot;:277.49992125984255,&quot;left&quot;:60.530236220472446,&quot;top&quot;:164.10952755905512,&quot;width&quot;:846.4697637795276}"/>
</p:tagLst>
</file>

<file path=ppt/tags/tag94.xml><?xml version="1.0" encoding="utf-8"?>
<p:tagLst xmlns:p="http://schemas.openxmlformats.org/presentationml/2006/main">
  <p:tag name="KSO_WM_DIAGRAM_VIRTUALLY_FRAME" val="{&quot;height&quot;:277.49992125984255,&quot;left&quot;:60.530236220472446,&quot;top&quot;:164.10952755905512,&quot;width&quot;:846.4697637795276}"/>
</p:tagLst>
</file>

<file path=ppt/tags/tag95.xml><?xml version="1.0" encoding="utf-8"?>
<p:tagLst xmlns:p="http://schemas.openxmlformats.org/presentationml/2006/main">
  <p:tag name="KSO_WM_DIAGRAM_VIRTUALLY_FRAME" val="{&quot;height&quot;:277.49992125984255,&quot;left&quot;:60.530236220472446,&quot;top&quot;:164.10952755905512,&quot;width&quot;:846.4697637795276}"/>
</p:tagLst>
</file>

<file path=ppt/tags/tag96.xml><?xml version="1.0" encoding="utf-8"?>
<p:tagLst xmlns:p="http://schemas.openxmlformats.org/presentationml/2006/main">
  <p:tag name="KSO_WM_DIAGRAM_VIRTUALLY_FRAME" val="{&quot;height&quot;:277.49992125984255,&quot;left&quot;:60.530236220472446,&quot;top&quot;:164.10952755905512,&quot;width&quot;:846.4697637795276}"/>
</p:tagLst>
</file>

<file path=ppt/tags/tag97.xml><?xml version="1.0" encoding="utf-8"?>
<p:tagLst xmlns:p="http://schemas.openxmlformats.org/presentationml/2006/main">
  <p:tag name="KSO_WM_DIAGRAM_VIRTUALLY_FRAME" val="{&quot;height&quot;:277.49992125984255,&quot;left&quot;:60.530236220472446,&quot;top&quot;:164.10952755905512,&quot;width&quot;:846.4697637795276}"/>
</p:tagLst>
</file>

<file path=ppt/tags/tag98.xml><?xml version="1.0" encoding="utf-8"?>
<p:tagLst xmlns:p="http://schemas.openxmlformats.org/presentationml/2006/main">
  <p:tag name="KSO_WM_DIAGRAM_VIRTUALLY_FRAME" val="{&quot;height&quot;:277.49992125984255,&quot;left&quot;:60.530236220472446,&quot;top&quot;:164.10952755905512,&quot;width&quot;:846.4697637795276}"/>
</p:tagLst>
</file>

<file path=ppt/tags/tag99.xml><?xml version="1.0" encoding="utf-8"?>
<p:tagLst xmlns:p="http://schemas.openxmlformats.org/presentationml/2006/main">
  <p:tag name="KSO_WM_DIAGRAM_VIRTUALLY_FRAME" val="{&quot;height&quot;:277.49992125984255,&quot;left&quot;:60.530236220472446,&quot;top&quot;:164.10952755905512,&quot;width&quot;:846.4697637795276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22A26"/>
      </a:dk1>
      <a:lt1>
        <a:srgbClr val="FFFFFF"/>
      </a:lt1>
      <a:dk2>
        <a:srgbClr val="FFFFFF"/>
      </a:dk2>
      <a:lt2>
        <a:srgbClr val="1F2D2B"/>
      </a:lt2>
      <a:accent1>
        <a:srgbClr val="35CEBA"/>
      </a:accent1>
      <a:accent2>
        <a:srgbClr val="F8FFAE"/>
      </a:accent2>
      <a:accent3>
        <a:srgbClr val="72EFDD"/>
      </a:accent3>
      <a:accent4>
        <a:srgbClr val="64DFDF"/>
      </a:accent4>
      <a:accent5>
        <a:srgbClr val="56CFE1"/>
      </a:accent5>
      <a:accent6>
        <a:srgbClr val="48BFE3"/>
      </a:accent6>
      <a:hlink>
        <a:srgbClr val="000D10"/>
      </a:hlink>
      <a:folHlink>
        <a:srgbClr val="00252E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_1497331652">
  <a:themeElements>
    <a:clrScheme name="Office">
      <a:dk1>
        <a:srgbClr val="022A26"/>
      </a:dk1>
      <a:lt1>
        <a:srgbClr val="FFFFFF"/>
      </a:lt1>
      <a:dk2>
        <a:srgbClr val="FFFFFF"/>
      </a:dk2>
      <a:lt2>
        <a:srgbClr val="1F2D2B"/>
      </a:lt2>
      <a:accent1>
        <a:srgbClr val="35CEBA"/>
      </a:accent1>
      <a:accent2>
        <a:srgbClr val="F8FFAE"/>
      </a:accent2>
      <a:accent3>
        <a:srgbClr val="72EFDD"/>
      </a:accent3>
      <a:accent4>
        <a:srgbClr val="64DFDF"/>
      </a:accent4>
      <a:accent5>
        <a:srgbClr val="56CFE1"/>
      </a:accent5>
      <a:accent6>
        <a:srgbClr val="48BFE3"/>
      </a:accent6>
      <a:hlink>
        <a:srgbClr val="000D10"/>
      </a:hlink>
      <a:folHlink>
        <a:srgbClr val="00252E"/>
      </a:folHlink>
    </a:clrScheme>
    <a:fontScheme name="font">
      <a:majorFont>
        <a:latin typeface="等线 Light"/>
        <a:ea typeface="等线 Light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_-1220105277">
  <a:themeElements>
    <a:clrScheme name="Office">
      <a:dk1>
        <a:srgbClr val="022A26"/>
      </a:dk1>
      <a:lt1>
        <a:srgbClr val="FFFFFF"/>
      </a:lt1>
      <a:dk2>
        <a:srgbClr val="FFFFFF"/>
      </a:dk2>
      <a:lt2>
        <a:srgbClr val="1F2D2B"/>
      </a:lt2>
      <a:accent1>
        <a:srgbClr val="35CEBA"/>
      </a:accent1>
      <a:accent2>
        <a:srgbClr val="F8FFAE"/>
      </a:accent2>
      <a:accent3>
        <a:srgbClr val="72EFDD"/>
      </a:accent3>
      <a:accent4>
        <a:srgbClr val="64DFDF"/>
      </a:accent4>
      <a:accent5>
        <a:srgbClr val="56CFE1"/>
      </a:accent5>
      <a:accent6>
        <a:srgbClr val="48BFE3"/>
      </a:accent6>
      <a:hlink>
        <a:srgbClr val="000D10"/>
      </a:hlink>
      <a:folHlink>
        <a:srgbClr val="00252E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_-549271838">
  <a:themeElements>
    <a:clrScheme name="Office">
      <a:dk1>
        <a:srgbClr val="022A26"/>
      </a:dk1>
      <a:lt1>
        <a:srgbClr val="FFFFFF"/>
      </a:lt1>
      <a:dk2>
        <a:srgbClr val="FFFFFF"/>
      </a:dk2>
      <a:lt2>
        <a:srgbClr val="1F2D2B"/>
      </a:lt2>
      <a:accent1>
        <a:srgbClr val="35CEBA"/>
      </a:accent1>
      <a:accent2>
        <a:srgbClr val="F8FFAE"/>
      </a:accent2>
      <a:accent3>
        <a:srgbClr val="72EFDD"/>
      </a:accent3>
      <a:accent4>
        <a:srgbClr val="64DFDF"/>
      </a:accent4>
      <a:accent5>
        <a:srgbClr val="56CFE1"/>
      </a:accent5>
      <a:accent6>
        <a:srgbClr val="48BFE3"/>
      </a:accent6>
      <a:hlink>
        <a:srgbClr val="000D10"/>
      </a:hlink>
      <a:folHlink>
        <a:srgbClr val="00252E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_-993277331">
  <a:themeElements>
    <a:clrScheme name="Office">
      <a:dk1>
        <a:srgbClr val="022A26"/>
      </a:dk1>
      <a:lt1>
        <a:srgbClr val="FFFFFF"/>
      </a:lt1>
      <a:dk2>
        <a:srgbClr val="FFFFFF"/>
      </a:dk2>
      <a:lt2>
        <a:srgbClr val="1F2D2B"/>
      </a:lt2>
      <a:accent1>
        <a:srgbClr val="35CEBA"/>
      </a:accent1>
      <a:accent2>
        <a:srgbClr val="F8FFAE"/>
      </a:accent2>
      <a:accent3>
        <a:srgbClr val="72EFDD"/>
      </a:accent3>
      <a:accent4>
        <a:srgbClr val="64DFDF"/>
      </a:accent4>
      <a:accent5>
        <a:srgbClr val="56CFE1"/>
      </a:accent5>
      <a:accent6>
        <a:srgbClr val="48BFE3"/>
      </a:accent6>
      <a:hlink>
        <a:srgbClr val="000D10"/>
      </a:hlink>
      <a:folHlink>
        <a:srgbClr val="00252E"/>
      </a:folHlink>
    </a:clrScheme>
    <a:fontScheme name="font">
      <a:majorFont>
        <a:latin typeface="等线 Light"/>
        <a:ea typeface="等线 Light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_-325690466">
  <a:themeElements>
    <a:clrScheme name="Office">
      <a:dk1>
        <a:srgbClr val="022A26"/>
      </a:dk1>
      <a:lt1>
        <a:srgbClr val="FFFFFF"/>
      </a:lt1>
      <a:dk2>
        <a:srgbClr val="FFFFFF"/>
      </a:dk2>
      <a:lt2>
        <a:srgbClr val="1F2D2B"/>
      </a:lt2>
      <a:accent1>
        <a:srgbClr val="35CEBA"/>
      </a:accent1>
      <a:accent2>
        <a:srgbClr val="F8FFAE"/>
      </a:accent2>
      <a:accent3>
        <a:srgbClr val="72EFDD"/>
      </a:accent3>
      <a:accent4>
        <a:srgbClr val="64DFDF"/>
      </a:accent4>
      <a:accent5>
        <a:srgbClr val="56CFE1"/>
      </a:accent5>
      <a:accent6>
        <a:srgbClr val="48BFE3"/>
      </a:accent6>
      <a:hlink>
        <a:srgbClr val="000D10"/>
      </a:hlink>
      <a:folHlink>
        <a:srgbClr val="00252E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_169463350">
  <a:themeElements>
    <a:clrScheme name="Office">
      <a:dk1>
        <a:srgbClr val="022A26"/>
      </a:dk1>
      <a:lt1>
        <a:srgbClr val="FFFFFF"/>
      </a:lt1>
      <a:dk2>
        <a:srgbClr val="FFFFFF"/>
      </a:dk2>
      <a:lt2>
        <a:srgbClr val="1F2D2B"/>
      </a:lt2>
      <a:accent1>
        <a:srgbClr val="35CEBA"/>
      </a:accent1>
      <a:accent2>
        <a:srgbClr val="F8FFAE"/>
      </a:accent2>
      <a:accent3>
        <a:srgbClr val="72EFDD"/>
      </a:accent3>
      <a:accent4>
        <a:srgbClr val="64DFDF"/>
      </a:accent4>
      <a:accent5>
        <a:srgbClr val="56CFE1"/>
      </a:accent5>
      <a:accent6>
        <a:srgbClr val="48BFE3"/>
      </a:accent6>
      <a:hlink>
        <a:srgbClr val="000D10"/>
      </a:hlink>
      <a:folHlink>
        <a:srgbClr val="00252E"/>
      </a:folHlink>
    </a:clrScheme>
    <a:fontScheme name="font">
      <a:majorFont>
        <a:latin typeface="等线 Light"/>
        <a:ea typeface="等线 Light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_-1020426792">
  <a:themeElements>
    <a:clrScheme name="Office">
      <a:dk1>
        <a:srgbClr val="022A26"/>
      </a:dk1>
      <a:lt1>
        <a:srgbClr val="FFFFFF"/>
      </a:lt1>
      <a:dk2>
        <a:srgbClr val="FFFFFF"/>
      </a:dk2>
      <a:lt2>
        <a:srgbClr val="1F2D2B"/>
      </a:lt2>
      <a:accent1>
        <a:srgbClr val="35CEBA"/>
      </a:accent1>
      <a:accent2>
        <a:srgbClr val="F8FFAE"/>
      </a:accent2>
      <a:accent3>
        <a:srgbClr val="72EFDD"/>
      </a:accent3>
      <a:accent4>
        <a:srgbClr val="64DFDF"/>
      </a:accent4>
      <a:accent5>
        <a:srgbClr val="56CFE1"/>
      </a:accent5>
      <a:accent6>
        <a:srgbClr val="48BFE3"/>
      </a:accent6>
      <a:hlink>
        <a:srgbClr val="000D10"/>
      </a:hlink>
      <a:folHlink>
        <a:srgbClr val="00252E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42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43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44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45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46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47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48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49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50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51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52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53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54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55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56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57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58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59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60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61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62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63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64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65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66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67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68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69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70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71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72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73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74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75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76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77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78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79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80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81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82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83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84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85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86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87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88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22A26"/>
    </a:dk1>
    <a:lt1>
      <a:srgbClr val="FFFFFF"/>
    </a:lt1>
    <a:dk2>
      <a:srgbClr val="FFFFFF"/>
    </a:dk2>
    <a:lt2>
      <a:srgbClr val="1F2D2B"/>
    </a:lt2>
    <a:accent1>
      <a:srgbClr val="35CEBA"/>
    </a:accent1>
    <a:accent2>
      <a:srgbClr val="F8FFAE"/>
    </a:accent2>
    <a:accent3>
      <a:srgbClr val="72EFDD"/>
    </a:accent3>
    <a:accent4>
      <a:srgbClr val="64DFDF"/>
    </a:accent4>
    <a:accent5>
      <a:srgbClr val="56CFE1"/>
    </a:accent5>
    <a:accent6>
      <a:srgbClr val="48BFE3"/>
    </a:accent6>
    <a:hlink>
      <a:srgbClr val="000D10"/>
    </a:hlink>
    <a:folHlink>
      <a:srgbClr val="00252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a7fdf29bccfd93f88b1dbf5392c306c8_utMgzedxVVCe</Template>
  <TotalTime>0</TotalTime>
  <Words>8550</Words>
  <Application>WPS 演示</Application>
  <PresentationFormat>宽屏</PresentationFormat>
  <Paragraphs>401</Paragraphs>
  <Slides>31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31</vt:i4>
      </vt:variant>
    </vt:vector>
  </HeadingPairs>
  <TitlesOfParts>
    <vt:vector size="53" baseType="lpstr">
      <vt:lpstr>Arial</vt:lpstr>
      <vt:lpstr>宋体</vt:lpstr>
      <vt:lpstr>Wingdings</vt:lpstr>
      <vt:lpstr>隶书</vt:lpstr>
      <vt:lpstr>楷体</vt:lpstr>
      <vt:lpstr>等线</vt:lpstr>
      <vt:lpstr>等线 Light</vt:lpstr>
      <vt:lpstr>微软雅黑</vt:lpstr>
      <vt:lpstr>思源黑体 CN</vt:lpstr>
      <vt:lpstr>黑体</vt:lpstr>
      <vt:lpstr>-apple-system</vt:lpstr>
      <vt:lpstr>Arial Unicode MS</vt:lpstr>
      <vt:lpstr>Segoe Print</vt:lpstr>
      <vt:lpstr>Calibri</vt:lpstr>
      <vt:lpstr>Office 主题​​</vt:lpstr>
      <vt:lpstr>Office Theme_1497331652</vt:lpstr>
      <vt:lpstr>Office 主题​​_-1220105277</vt:lpstr>
      <vt:lpstr>Office Theme_-549271838</vt:lpstr>
      <vt:lpstr>Office Theme_-993277331</vt:lpstr>
      <vt:lpstr>Office Theme_-325690466</vt:lpstr>
      <vt:lpstr>Office 主题​​_169463350</vt:lpstr>
      <vt:lpstr>Office Theme_-1020426792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boy tf</dc:creator>
  <cp:keywords>AIGC生成内容仅供参考-2024/8/9 19:20:59 -1440112</cp:keywords>
  <cp:lastModifiedBy>小芋头</cp:lastModifiedBy>
  <cp:revision>10</cp:revision>
  <dcterms:created xsi:type="dcterms:W3CDTF">2024-08-09T11:20:00Z</dcterms:created>
  <dcterms:modified xsi:type="dcterms:W3CDTF">2024-10-22T13:24:53Z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EBA40EA7954546FCAF37807CE93B3F6B_12</vt:lpwstr>
  </property>
  <property fmtid="{D5CDD505-2E9C-101B-9397-08002B2CF9AE}" pid="3" name="KSOProductBuildVer">
    <vt:lpwstr>2052-12.1.0.18608</vt:lpwstr>
  </property>
</Properties>
</file>